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8"/>
  </p:notesMasterIdLst>
  <p:sldIdLst>
    <p:sldId id="256" r:id="rId2"/>
    <p:sldId id="320" r:id="rId3"/>
    <p:sldId id="338" r:id="rId4"/>
    <p:sldId id="259" r:id="rId5"/>
    <p:sldId id="339" r:id="rId6"/>
    <p:sldId id="261" r:id="rId7"/>
    <p:sldId id="263" r:id="rId8"/>
    <p:sldId id="341" r:id="rId9"/>
    <p:sldId id="340" r:id="rId10"/>
    <p:sldId id="351" r:id="rId11"/>
    <p:sldId id="265" r:id="rId12"/>
    <p:sldId id="342" r:id="rId13"/>
    <p:sldId id="267" r:id="rId14"/>
    <p:sldId id="343" r:id="rId15"/>
    <p:sldId id="345" r:id="rId16"/>
    <p:sldId id="269" r:id="rId17"/>
    <p:sldId id="346" r:id="rId18"/>
    <p:sldId id="348" r:id="rId19"/>
    <p:sldId id="347" r:id="rId20"/>
    <p:sldId id="288" r:id="rId21"/>
    <p:sldId id="274" r:id="rId22"/>
    <p:sldId id="336" r:id="rId23"/>
    <p:sldId id="337" r:id="rId24"/>
    <p:sldId id="276" r:id="rId25"/>
    <p:sldId id="349" r:id="rId26"/>
    <p:sldId id="295" r:id="rId2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6403" autoAdjust="0"/>
  </p:normalViewPr>
  <p:slideViewPr>
    <p:cSldViewPr snapToGrid="0" snapToObjects="1">
      <p:cViewPr varScale="1">
        <p:scale>
          <a:sx n="65" d="100"/>
          <a:sy n="65" d="100"/>
        </p:scale>
        <p:origin x="-1626" y="-11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C10F32D-80CF-0F47-AE22-ED265B77F01E}" type="datetimeFigureOut">
              <a:rPr lang="en-US" smtClean="0"/>
              <a:t>12/31/2014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D1AAE07-DA72-B64B-BD99-B5CE528AAC08}" type="slidenum">
              <a:rPr lang="en-US" smtClean="0"/>
              <a:t>‹#›</a:t>
            </a:fld>
            <a:endParaRPr lang="en-US" dirty="0"/>
          </a:p>
        </p:txBody>
      </p:sp>
    </p:spTree>
    <p:extLst>
      <p:ext uri="{BB962C8B-B14F-4D97-AF65-F5344CB8AC3E}">
        <p14:creationId xmlns:p14="http://schemas.microsoft.com/office/powerpoint/2010/main" val="71271950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Student</a:t>
            </a:r>
            <a:r>
              <a:rPr lang="en-US" baseline="0" dirty="0" smtClean="0"/>
              <a:t> packets start with a summary of key concepts. Do not review the summary with students because there is not enough time in the session. Begin the session with your introduction and then move on to the multiple choice questions. Students can use the summary as a resource while answering multiple choice and essay questions and/or keep it to study for the AP test.</a:t>
            </a:r>
            <a:endParaRPr lang="en-US" dirty="0" smtClean="0"/>
          </a:p>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a:t>
            </a:fld>
            <a:endParaRPr lang="en-US" dirty="0"/>
          </a:p>
        </p:txBody>
      </p:sp>
    </p:spTree>
    <p:extLst>
      <p:ext uri="{BB962C8B-B14F-4D97-AF65-F5344CB8AC3E}">
        <p14:creationId xmlns:p14="http://schemas.microsoft.com/office/powerpoint/2010/main" val="32275669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noFill/>
          <a:ln>
            <a:miter lim="800000"/>
            <a:headEnd/>
            <a:tailEnd/>
          </a:ln>
        </p:spPr>
        <p:txBody>
          <a:bodyPr/>
          <a:lstStyle/>
          <a:p>
            <a:fld id="{90C0E804-947B-8B4B-A823-3FBCC95A2DEF}" type="slidenum">
              <a:rPr lang="en-US"/>
              <a:pPr/>
              <a:t>10</a:t>
            </a:fld>
            <a:endParaRPr lang="en-US"/>
          </a:p>
        </p:txBody>
      </p:sp>
      <p:sp>
        <p:nvSpPr>
          <p:cNvPr id="147459"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prstTxWarp prst="textNoShape">
              <a:avLst/>
            </a:prstTxWarp>
          </a:bodyPr>
          <a:lstStyle/>
          <a:p>
            <a:pPr algn="r"/>
            <a:fld id="{339FB762-55B3-0F4A-9280-7CBD580DF758}" type="slidenum">
              <a:rPr lang="en-US" sz="1200"/>
              <a:pPr algn="r"/>
              <a:t>10</a:t>
            </a:fld>
            <a:endParaRPr lang="en-US" sz="1200"/>
          </a:p>
        </p:txBody>
      </p:sp>
      <p:sp>
        <p:nvSpPr>
          <p:cNvPr id="147460" name="Rectangle 2"/>
          <p:cNvSpPr>
            <a:spLocks noGrp="1" noRot="1" noChangeAspect="1" noChangeArrowheads="1" noTextEdit="1"/>
          </p:cNvSpPr>
          <p:nvPr>
            <p:ph type="sldImg"/>
          </p:nvPr>
        </p:nvSpPr>
        <p:spPr>
          <a:solidFill>
            <a:srgbClr val="FFFFFF"/>
          </a:solidFill>
          <a:ln/>
        </p:spPr>
      </p:sp>
      <p:sp>
        <p:nvSpPr>
          <p:cNvPr id="147461"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r>
              <a:rPr lang="en-US" dirty="0" smtClean="0">
                <a:latin typeface="Times New Roman" charset="0"/>
                <a:ea typeface="ヒラギノ角ゴ Pro W3" charset="-128"/>
              </a:rPr>
              <a:t>Blue = depolarization</a:t>
            </a:r>
          </a:p>
          <a:p>
            <a:pPr eaLnBrk="1" hangingPunct="1"/>
            <a:r>
              <a:rPr lang="en-US" dirty="0" smtClean="0">
                <a:latin typeface="Times New Roman" charset="0"/>
                <a:ea typeface="ヒラギノ角ゴ Pro W3" charset="-128"/>
              </a:rPr>
              <a:t>Green</a:t>
            </a:r>
            <a:r>
              <a:rPr lang="en-US" baseline="0" dirty="0" smtClean="0">
                <a:latin typeface="Times New Roman" charset="0"/>
                <a:ea typeface="ヒラギノ角ゴ Pro W3" charset="-128"/>
              </a:rPr>
              <a:t> </a:t>
            </a:r>
            <a:r>
              <a:rPr lang="en-US" baseline="0" smtClean="0">
                <a:latin typeface="Times New Roman" charset="0"/>
                <a:ea typeface="ヒラギノ角ゴ Pro W3" charset="-128"/>
              </a:rPr>
              <a:t>= repolarization</a:t>
            </a:r>
            <a:endParaRPr lang="en-US" dirty="0">
              <a:latin typeface="Times New Roman" charset="0"/>
              <a:ea typeface="ヒラギノ角ゴ Pro W3" charset="-128"/>
            </a:endParaRPr>
          </a:p>
        </p:txBody>
      </p:sp>
    </p:spTree>
    <p:extLst>
      <p:ext uri="{BB962C8B-B14F-4D97-AF65-F5344CB8AC3E}">
        <p14:creationId xmlns:p14="http://schemas.microsoft.com/office/powerpoint/2010/main" val="26284964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If acetylcholine esterase was not present in the synaptic cleft, there would be more acetylcholine around for longer because it would not be broken down, which would then continue to stimulate</a:t>
            </a:r>
            <a:r>
              <a:rPr lang="en-US" baseline="0" dirty="0" smtClean="0"/>
              <a:t> the post-synaptic neuron to fire more action potentials. Neurotransmitter in the synaptic cleft sends its signal to the post-synaptic (not pre-synaptic) neuron. (If acetylcholine was inhibitory, then there would be fewer action potentials fired by the post-synaptic </a:t>
            </a:r>
            <a:r>
              <a:rPr lang="en-US" baseline="0" dirty="0" smtClean="0"/>
              <a:t>neuron).</a:t>
            </a:r>
            <a:r>
              <a:rPr lang="en-U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b="0" kern="1200" dirty="0" smtClean="0">
                <a:solidFill>
                  <a:schemeClr val="tx1"/>
                </a:solidFill>
                <a:effectLst/>
                <a:latin typeface="+mn-lt"/>
                <a:ea typeface="+mn-ea"/>
                <a:cs typeface="+mn-cs"/>
              </a:rPr>
              <a:t>This question is an example of how biological systems are affected by disruption</a:t>
            </a:r>
            <a:r>
              <a:rPr lang="en-US" sz="1200" b="0" kern="1200" baseline="0" dirty="0" smtClean="0">
                <a:solidFill>
                  <a:schemeClr val="tx1"/>
                </a:solidFill>
                <a:effectLst/>
                <a:latin typeface="+mn-lt"/>
                <a:ea typeface="+mn-ea"/>
                <a:cs typeface="+mn-cs"/>
              </a:rPr>
              <a:t> to their homeostasis. </a:t>
            </a:r>
            <a:endParaRPr lang="en-US" sz="1200" b="0" kern="1200" dirty="0" smtClean="0">
              <a:solidFill>
                <a:schemeClr val="tx1"/>
              </a:solidFill>
              <a:effectLst/>
              <a:latin typeface="+mn-lt"/>
              <a:ea typeface="+mn-ea"/>
              <a:cs typeface="+mn-cs"/>
            </a:endParaRPr>
          </a:p>
          <a:p>
            <a:endParaRPr lang="en-US" b="1" dirty="0"/>
          </a:p>
        </p:txBody>
      </p:sp>
      <p:sp>
        <p:nvSpPr>
          <p:cNvPr id="4" name="Slide Number Placeholder 3"/>
          <p:cNvSpPr>
            <a:spLocks noGrp="1"/>
          </p:cNvSpPr>
          <p:nvPr>
            <p:ph type="sldNum" sz="quarter" idx="10"/>
          </p:nvPr>
        </p:nvSpPr>
        <p:spPr/>
        <p:txBody>
          <a:bodyPr/>
          <a:lstStyle/>
          <a:p>
            <a:fld id="{2D1AAE07-DA72-B64B-BD99-B5CE528AAC08}" type="slidenum">
              <a:rPr lang="en-US" smtClean="0"/>
              <a:t>11</a:t>
            </a:fld>
            <a:endParaRPr lang="en-US" dirty="0"/>
          </a:p>
        </p:txBody>
      </p:sp>
    </p:spTree>
    <p:extLst>
      <p:ext uri="{BB962C8B-B14F-4D97-AF65-F5344CB8AC3E}">
        <p14:creationId xmlns:p14="http://schemas.microsoft.com/office/powerpoint/2010/main" val="13916850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altLang="en-US" dirty="0" smtClean="0"/>
              <a:t>Help students understand that a synapse is a gap. Chemicals are</a:t>
            </a:r>
            <a:r>
              <a:rPr lang="en-US" altLang="en-US" baseline="0" dirty="0" smtClean="0"/>
              <a:t> </a:t>
            </a:r>
            <a:r>
              <a:rPr lang="en-US" altLang="en-US" dirty="0" smtClean="0"/>
              <a:t>needed to cross the gap</a:t>
            </a:r>
            <a:r>
              <a:rPr lang="en-US" altLang="en-US" baseline="0" dirty="0" smtClean="0"/>
              <a:t>, thus the term</a:t>
            </a:r>
            <a:r>
              <a:rPr lang="en-US" altLang="en-US" dirty="0" smtClean="0"/>
              <a:t> “transmitter” is used.  “</a:t>
            </a:r>
            <a:r>
              <a:rPr lang="en-US" altLang="ja-JP" dirty="0" smtClean="0"/>
              <a:t>Neuro-</a:t>
            </a:r>
            <a:r>
              <a:rPr lang="en-US" altLang="en-US" dirty="0" smtClean="0"/>
              <a:t>”</a:t>
            </a:r>
            <a:r>
              <a:rPr lang="en-US" altLang="ja-JP" dirty="0" smtClean="0"/>
              <a:t> </a:t>
            </a:r>
            <a:r>
              <a:rPr lang="en-US" altLang="ja-JP" dirty="0" smtClean="0"/>
              <a:t>refers</a:t>
            </a:r>
            <a:r>
              <a:rPr lang="en-US" altLang="ja-JP" baseline="0" dirty="0" smtClean="0"/>
              <a:t> to</a:t>
            </a:r>
            <a:r>
              <a:rPr lang="en-US" altLang="ja-JP" dirty="0" smtClean="0"/>
              <a:t> the nervous system.</a:t>
            </a:r>
            <a:endParaRPr lang="en-US" alt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altLang="en-US" dirty="0" smtClean="0"/>
              <a:t>Please walk students through the steps in this visual and remind them that it </a:t>
            </a:r>
            <a:r>
              <a:rPr lang="en-US" altLang="en-US" dirty="0" smtClean="0"/>
              <a:t>is</a:t>
            </a:r>
            <a:r>
              <a:rPr lang="en-US" altLang="en-US" baseline="0" dirty="0" smtClean="0"/>
              <a:t> </a:t>
            </a:r>
            <a:r>
              <a:rPr lang="en-US" altLang="en-US" dirty="0" smtClean="0"/>
              <a:t>a </a:t>
            </a:r>
            <a:r>
              <a:rPr lang="en-US" altLang="en-US" dirty="0" smtClean="0"/>
              <a:t>type of cell signaling.</a:t>
            </a:r>
          </a:p>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12</a:t>
            </a:fld>
            <a:endParaRPr lang="en-US" dirty="0"/>
          </a:p>
        </p:txBody>
      </p:sp>
    </p:spTree>
    <p:extLst>
      <p:ext uri="{BB962C8B-B14F-4D97-AF65-F5344CB8AC3E}">
        <p14:creationId xmlns:p14="http://schemas.microsoft.com/office/powerpoint/2010/main" val="2918669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Vertebrates</a:t>
            </a:r>
            <a:r>
              <a:rPr lang="en-US" baseline="0" dirty="0" smtClean="0"/>
              <a:t> are unique in having adaptive immunity in addition to innate immunity.</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13</a:t>
            </a:fld>
            <a:endParaRPr lang="en-US" dirty="0"/>
          </a:p>
        </p:txBody>
      </p:sp>
    </p:spTree>
    <p:extLst>
      <p:ext uri="{BB962C8B-B14F-4D97-AF65-F5344CB8AC3E}">
        <p14:creationId xmlns:p14="http://schemas.microsoft.com/office/powerpoint/2010/main" val="14821281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Please review the </a:t>
            </a:r>
            <a:r>
              <a:rPr lang="en-US" dirty="0" smtClean="0"/>
              <a:t>differences </a:t>
            </a:r>
            <a:r>
              <a:rPr lang="en-US" dirty="0" smtClean="0"/>
              <a:t>between the non-specific</a:t>
            </a:r>
            <a:r>
              <a:rPr lang="en-US" baseline="0" dirty="0" smtClean="0"/>
              <a:t> responses (a.k.a. innate immunity) and specific responses (acquired/adaptive immunity).</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14</a:t>
            </a:fld>
            <a:endParaRPr lang="en-US" dirty="0"/>
          </a:p>
        </p:txBody>
      </p:sp>
    </p:spTree>
    <p:extLst>
      <p:ext uri="{BB962C8B-B14F-4D97-AF65-F5344CB8AC3E}">
        <p14:creationId xmlns:p14="http://schemas.microsoft.com/office/powerpoint/2010/main" val="26886429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15</a:t>
            </a:fld>
            <a:endParaRPr lang="en-US" dirty="0"/>
          </a:p>
        </p:txBody>
      </p:sp>
    </p:spTree>
    <p:extLst>
      <p:ext uri="{BB962C8B-B14F-4D97-AF65-F5344CB8AC3E}">
        <p14:creationId xmlns:p14="http://schemas.microsoft.com/office/powerpoint/2010/main" val="26790383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16</a:t>
            </a:fld>
            <a:endParaRPr lang="en-US" dirty="0"/>
          </a:p>
        </p:txBody>
      </p:sp>
    </p:spTree>
    <p:extLst>
      <p:ext uri="{BB962C8B-B14F-4D97-AF65-F5344CB8AC3E}">
        <p14:creationId xmlns:p14="http://schemas.microsoft.com/office/powerpoint/2010/main" val="15966464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altLang="en-US" dirty="0" smtClean="0"/>
              <a:t>Walk students</a:t>
            </a:r>
            <a:r>
              <a:rPr lang="en-US" altLang="en-US" baseline="0" dirty="0" smtClean="0"/>
              <a:t> </a:t>
            </a:r>
            <a:r>
              <a:rPr lang="en-US" altLang="en-US" dirty="0" smtClean="0"/>
              <a:t>through the picture starting at the pathogen/antigen entering the body for the FIRST time. It is met by the macrophage which engulfs the structure. The structure is then broken down inside the macrophage and pieces of</a:t>
            </a:r>
            <a:r>
              <a:rPr lang="en-US" altLang="en-US" baseline="0" dirty="0" smtClean="0"/>
              <a:t> </a:t>
            </a:r>
            <a:r>
              <a:rPr lang="en-US" altLang="en-US" dirty="0" smtClean="0"/>
              <a:t>the antigen</a:t>
            </a:r>
            <a:r>
              <a:rPr lang="en-US" altLang="en-US" baseline="0" dirty="0" smtClean="0"/>
              <a:t> </a:t>
            </a:r>
            <a:r>
              <a:rPr lang="en-US" altLang="en-US" dirty="0" smtClean="0"/>
              <a:t>are displayed</a:t>
            </a:r>
            <a:r>
              <a:rPr lang="en-US" altLang="en-US" baseline="0" dirty="0" smtClean="0"/>
              <a:t> on </a:t>
            </a:r>
            <a:r>
              <a:rPr lang="en-US" altLang="en-US" dirty="0" smtClean="0"/>
              <a:t>the macrophage. The presenting of the “trophy” causes interleukin 1 (IL-1) to be released and travel through the blood stream and the T-helper cells come and “see” the invader. The T-helper then “examines” the antigen particle. Then the</a:t>
            </a:r>
            <a:r>
              <a:rPr lang="en-US" altLang="en-US" baseline="0" dirty="0" smtClean="0"/>
              <a:t> </a:t>
            </a:r>
            <a:r>
              <a:rPr lang="en-US" altLang="en-US" dirty="0" smtClean="0"/>
              <a:t>T-helper cell releases interleukin 2 (IL-2) into the bloodstream. IL-2 causes B cells to mature to plasma cells. The plasma cells will produce antibodies “designed to fit” the antigen</a:t>
            </a:r>
            <a:r>
              <a:rPr lang="en-US" altLang="en-US" baseline="0" dirty="0" smtClean="0"/>
              <a:t>. </a:t>
            </a:r>
            <a:r>
              <a:rPr lang="en-US" altLang="en-US" dirty="0" smtClean="0"/>
              <a:t>The IL-2 can</a:t>
            </a:r>
            <a:r>
              <a:rPr lang="en-US" altLang="en-US" baseline="0" dirty="0" smtClean="0"/>
              <a:t> </a:t>
            </a:r>
            <a:r>
              <a:rPr lang="en-US" altLang="en-US" dirty="0" smtClean="0"/>
              <a:t>also activate</a:t>
            </a:r>
            <a:r>
              <a:rPr lang="en-US" altLang="en-US" baseline="0" dirty="0" smtClean="0"/>
              <a:t> </a:t>
            </a:r>
            <a:r>
              <a:rPr lang="en-US" altLang="en-US" dirty="0" smtClean="0"/>
              <a:t>cytotoxic T</a:t>
            </a:r>
            <a:r>
              <a:rPr lang="en-US" altLang="en-US" baseline="0" dirty="0" smtClean="0"/>
              <a:t> </a:t>
            </a:r>
            <a:r>
              <a:rPr lang="en-US" altLang="en-US" dirty="0" smtClean="0"/>
              <a:t>cells which</a:t>
            </a:r>
            <a:r>
              <a:rPr lang="en-US" altLang="en-US" baseline="0" dirty="0" smtClean="0"/>
              <a:t> will </a:t>
            </a:r>
            <a:r>
              <a:rPr lang="en-US" altLang="en-US" dirty="0" smtClean="0"/>
              <a:t>kill by using </a:t>
            </a:r>
            <a:r>
              <a:rPr lang="en-US" altLang="en-US" dirty="0" err="1" smtClean="0"/>
              <a:t>perforin</a:t>
            </a:r>
            <a:r>
              <a:rPr lang="en-US" altLang="en-US" dirty="0" smtClean="0"/>
              <a:t> to “blow” a hole in the membrane.</a:t>
            </a:r>
            <a:r>
              <a:rPr lang="en-US" altLang="en-US" baseline="0" dirty="0" smtClean="0"/>
              <a:t> </a:t>
            </a:r>
            <a:r>
              <a:rPr lang="en-US" altLang="en-US" dirty="0" smtClean="0"/>
              <a:t>Memory cells are generated to</a:t>
            </a:r>
            <a:r>
              <a:rPr lang="en-US" altLang="en-US" baseline="0" dirty="0" smtClean="0"/>
              <a:t> </a:t>
            </a:r>
            <a:r>
              <a:rPr lang="en-US" altLang="en-US" dirty="0" smtClean="0"/>
              <a:t>remember this antigen “information” so it requires LESS time on subsequent infections.</a:t>
            </a:r>
          </a:p>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17</a:t>
            </a:fld>
            <a:endParaRPr lang="en-US" dirty="0"/>
          </a:p>
        </p:txBody>
      </p:sp>
    </p:spTree>
    <p:extLst>
      <p:ext uri="{BB962C8B-B14F-4D97-AF65-F5344CB8AC3E}">
        <p14:creationId xmlns:p14="http://schemas.microsoft.com/office/powerpoint/2010/main" val="18987201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18</a:t>
            </a:fld>
            <a:endParaRPr lang="en-US" dirty="0"/>
          </a:p>
        </p:txBody>
      </p:sp>
    </p:spTree>
    <p:extLst>
      <p:ext uri="{BB962C8B-B14F-4D97-AF65-F5344CB8AC3E}">
        <p14:creationId xmlns:p14="http://schemas.microsoft.com/office/powerpoint/2010/main" val="27404739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Pleas</a:t>
            </a:r>
            <a:r>
              <a:rPr lang="en-US" baseline="0" dirty="0" smtClean="0"/>
              <a:t>e review the specificity of immunological memory. </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19</a:t>
            </a:fld>
            <a:endParaRPr lang="en-US" dirty="0"/>
          </a:p>
        </p:txBody>
      </p:sp>
    </p:spTree>
    <p:extLst>
      <p:ext uri="{BB962C8B-B14F-4D97-AF65-F5344CB8AC3E}">
        <p14:creationId xmlns:p14="http://schemas.microsoft.com/office/powerpoint/2010/main" val="23879805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Shark and platypus use electroreceptors</a:t>
            </a:r>
            <a:r>
              <a:rPr lang="en-US" baseline="0" dirty="0" smtClean="0"/>
              <a:t> which allow them to perceive electrical impulses.</a:t>
            </a:r>
            <a:endParaRPr lang="en-US" dirty="0" smtClean="0"/>
          </a:p>
          <a:p>
            <a:r>
              <a:rPr lang="en-US" dirty="0" smtClean="0"/>
              <a:t>Rattlesnakes</a:t>
            </a:r>
            <a:r>
              <a:rPr lang="en-US" baseline="0" dirty="0" smtClean="0"/>
              <a:t> use infrared receptors.</a:t>
            </a:r>
          </a:p>
          <a:p>
            <a:r>
              <a:rPr lang="en-US" baseline="0" dirty="0" smtClean="0"/>
              <a:t>Male silkworms use chemoreceptors to respond to pheromones produced by females.</a:t>
            </a:r>
          </a:p>
          <a:p>
            <a:r>
              <a:rPr lang="en-US" baseline="0" dirty="0" smtClean="0"/>
              <a:t>Bats use special mechanoreceptors in echolocation.</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2</a:t>
            </a:fld>
            <a:endParaRPr lang="en-US" dirty="0"/>
          </a:p>
        </p:txBody>
      </p:sp>
    </p:spTree>
    <p:extLst>
      <p:ext uri="{BB962C8B-B14F-4D97-AF65-F5344CB8AC3E}">
        <p14:creationId xmlns:p14="http://schemas.microsoft.com/office/powerpoint/2010/main" val="41549668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smtClean="0"/>
              <a:t>Please help students understand that IPSPs prevent/inhibit an action potential from generating and EPSPs excite/initiate an action </a:t>
            </a:r>
            <a:r>
              <a:rPr lang="en-US" altLang="en-US" dirty="0" smtClean="0"/>
              <a:t>potential. </a:t>
            </a:r>
            <a:r>
              <a:rPr lang="en-US" altLang="en-US" dirty="0" smtClean="0"/>
              <a:t>So here the IPSPs outnumber the EPSPs. -72</a:t>
            </a:r>
            <a:r>
              <a:rPr lang="en-US" altLang="en-US" baseline="0" dirty="0" smtClean="0"/>
              <a:t> mV means that we are </a:t>
            </a:r>
            <a:r>
              <a:rPr lang="en-US" altLang="en-US" dirty="0" smtClean="0"/>
              <a:t>moving away from the threshold. </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20</a:t>
            </a:fld>
            <a:endParaRPr lang="en-US" dirty="0"/>
          </a:p>
        </p:txBody>
      </p:sp>
    </p:spTree>
    <p:extLst>
      <p:ext uri="{BB962C8B-B14F-4D97-AF65-F5344CB8AC3E}">
        <p14:creationId xmlns:p14="http://schemas.microsoft.com/office/powerpoint/2010/main" val="12075264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Released</a:t>
            </a:r>
            <a:r>
              <a:rPr lang="en-US" baseline="0" dirty="0" smtClean="0"/>
              <a:t> 2007 Question 2 c</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21</a:t>
            </a:fld>
            <a:endParaRPr lang="en-US" dirty="0"/>
          </a:p>
        </p:txBody>
      </p:sp>
    </p:spTree>
    <p:extLst>
      <p:ext uri="{BB962C8B-B14F-4D97-AF65-F5344CB8AC3E}">
        <p14:creationId xmlns:p14="http://schemas.microsoft.com/office/powerpoint/2010/main" val="1358563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Review with students how reflex arc is different from typical</a:t>
            </a:r>
            <a:r>
              <a:rPr lang="en-US" baseline="0" dirty="0" smtClean="0"/>
              <a:t> transmission pathways. </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23</a:t>
            </a:fld>
            <a:endParaRPr lang="en-US" dirty="0"/>
          </a:p>
        </p:txBody>
      </p:sp>
    </p:spTree>
    <p:extLst>
      <p:ext uri="{BB962C8B-B14F-4D97-AF65-F5344CB8AC3E}">
        <p14:creationId xmlns:p14="http://schemas.microsoft.com/office/powerpoint/2010/main" val="2926626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10"/>
          </p:nvPr>
        </p:nvSpPr>
        <p:spPr/>
        <p:txBody>
          <a:bodyPr/>
          <a:lstStyle/>
          <a:p>
            <a:fld id="{2D1AAE07-DA72-B64B-BD99-B5CE528AAC08}" type="slidenum">
              <a:rPr lang="en-US" smtClean="0"/>
              <a:t>24</a:t>
            </a:fld>
            <a:endParaRPr lang="en-US" dirty="0"/>
          </a:p>
        </p:txBody>
      </p:sp>
    </p:spTree>
    <p:extLst>
      <p:ext uri="{BB962C8B-B14F-4D97-AF65-F5344CB8AC3E}">
        <p14:creationId xmlns:p14="http://schemas.microsoft.com/office/powerpoint/2010/main" val="21861585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Plant defenses against pathogens include molecular recognition systems with </a:t>
            </a:r>
            <a:r>
              <a:rPr lang="en-US" sz="1200" b="0" kern="1200" dirty="0" smtClean="0">
                <a:solidFill>
                  <a:schemeClr val="tx1"/>
                </a:solidFill>
                <a:effectLst/>
                <a:latin typeface="+mn-lt"/>
                <a:ea typeface="+mn-ea"/>
                <a:cs typeface="+mn-cs"/>
              </a:rPr>
              <a:t>systemic responses (systemic = spread throughout/system</a:t>
            </a:r>
            <a:r>
              <a:rPr lang="en-US" sz="1200" b="0" kern="1200" baseline="0" dirty="0" smtClean="0">
                <a:solidFill>
                  <a:schemeClr val="tx1"/>
                </a:solidFill>
                <a:effectLst/>
                <a:latin typeface="+mn-lt"/>
                <a:ea typeface="+mn-ea"/>
                <a:cs typeface="+mn-cs"/>
              </a:rPr>
              <a:t>-wide).</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25</a:t>
            </a:fld>
            <a:endParaRPr lang="en-US" dirty="0"/>
          </a:p>
        </p:txBody>
      </p:sp>
    </p:spTree>
    <p:extLst>
      <p:ext uri="{BB962C8B-B14F-4D97-AF65-F5344CB8AC3E}">
        <p14:creationId xmlns:p14="http://schemas.microsoft.com/office/powerpoint/2010/main" val="27947941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b="0" dirty="0"/>
          </a:p>
        </p:txBody>
      </p:sp>
      <p:sp>
        <p:nvSpPr>
          <p:cNvPr id="4" name="Slide Number Placeholder 3"/>
          <p:cNvSpPr>
            <a:spLocks noGrp="1"/>
          </p:cNvSpPr>
          <p:nvPr>
            <p:ph type="sldNum" sz="quarter" idx="10"/>
          </p:nvPr>
        </p:nvSpPr>
        <p:spPr/>
        <p:txBody>
          <a:bodyPr/>
          <a:lstStyle/>
          <a:p>
            <a:fld id="{2D1AAE07-DA72-B64B-BD99-B5CE528AAC08}" type="slidenum">
              <a:rPr lang="en-US" smtClean="0"/>
              <a:t>26</a:t>
            </a:fld>
            <a:endParaRPr lang="en-US" dirty="0"/>
          </a:p>
        </p:txBody>
      </p:sp>
    </p:spTree>
    <p:extLst>
      <p:ext uri="{BB962C8B-B14F-4D97-AF65-F5344CB8AC3E}">
        <p14:creationId xmlns:p14="http://schemas.microsoft.com/office/powerpoint/2010/main" val="30125899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These are just examples; each animal has many different types of receptors for the  many different signals it senses.</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3</a:t>
            </a:fld>
            <a:endParaRPr lang="en-US" dirty="0"/>
          </a:p>
        </p:txBody>
      </p:sp>
    </p:spTree>
    <p:extLst>
      <p:ext uri="{BB962C8B-B14F-4D97-AF65-F5344CB8AC3E}">
        <p14:creationId xmlns:p14="http://schemas.microsoft.com/office/powerpoint/2010/main" val="1276572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Briefly review with students the</a:t>
            </a:r>
            <a:r>
              <a:rPr lang="en-US" baseline="0" dirty="0" smtClean="0"/>
              <a:t> functions of dendrites/axon and the direction of information flow.</a:t>
            </a:r>
            <a:r>
              <a:rPr lang="en-US" dirty="0" smtClean="0"/>
              <a:t> </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4</a:t>
            </a:fld>
            <a:endParaRPr lang="en-US" dirty="0"/>
          </a:p>
        </p:txBody>
      </p:sp>
    </p:spTree>
    <p:extLst>
      <p:ext uri="{BB962C8B-B14F-4D97-AF65-F5344CB8AC3E}">
        <p14:creationId xmlns:p14="http://schemas.microsoft.com/office/powerpoint/2010/main" val="33446162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altLang="en-US" dirty="0" smtClean="0"/>
              <a:t>Help </a:t>
            </a:r>
            <a:r>
              <a:rPr lang="en-US" altLang="en-US" dirty="0" smtClean="0"/>
              <a:t>students understand that there must be exposed membrane in order for ion exchange to occur in the generation of an action potential in the next “segment”. The process is accelerated both in time and distance by forcing the action potential to “hop” over the Schwann cells. Multiple sclerosis is an autoimmune disease where the</a:t>
            </a:r>
            <a:r>
              <a:rPr lang="en-US" altLang="en-US" baseline="0" dirty="0" smtClean="0"/>
              <a:t> cells of the immune system destroy myelin.</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5</a:t>
            </a:fld>
            <a:endParaRPr lang="en-US" dirty="0"/>
          </a:p>
        </p:txBody>
      </p:sp>
    </p:spTree>
    <p:extLst>
      <p:ext uri="{BB962C8B-B14F-4D97-AF65-F5344CB8AC3E}">
        <p14:creationId xmlns:p14="http://schemas.microsoft.com/office/powerpoint/2010/main" val="22934481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Please review </a:t>
            </a:r>
            <a:r>
              <a:rPr lang="en-US" dirty="0" smtClean="0"/>
              <a:t>with students the role</a:t>
            </a:r>
            <a:r>
              <a:rPr lang="en-US" baseline="0" dirty="0" smtClean="0"/>
              <a:t> of the sodium-potassium pump in maintaining the membrane potential.</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6</a:t>
            </a:fld>
            <a:endParaRPr lang="en-US" dirty="0"/>
          </a:p>
        </p:txBody>
      </p:sp>
    </p:spTree>
    <p:extLst>
      <p:ext uri="{BB962C8B-B14F-4D97-AF65-F5344CB8AC3E}">
        <p14:creationId xmlns:p14="http://schemas.microsoft.com/office/powerpoint/2010/main" val="10930450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7</a:t>
            </a:fld>
            <a:endParaRPr lang="en-US" dirty="0"/>
          </a:p>
        </p:txBody>
      </p:sp>
    </p:spTree>
    <p:extLst>
      <p:ext uri="{BB962C8B-B14F-4D97-AF65-F5344CB8AC3E}">
        <p14:creationId xmlns:p14="http://schemas.microsoft.com/office/powerpoint/2010/main" val="25336251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Help students reason through the sequence. The next slide may be helpful.</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8</a:t>
            </a:fld>
            <a:endParaRPr lang="en-US" dirty="0"/>
          </a:p>
        </p:txBody>
      </p:sp>
    </p:spTree>
    <p:extLst>
      <p:ext uri="{BB962C8B-B14F-4D97-AF65-F5344CB8AC3E}">
        <p14:creationId xmlns:p14="http://schemas.microsoft.com/office/powerpoint/2010/main" val="2538409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altLang="en-US" dirty="0" smtClean="0"/>
              <a:t>Please help students understand</a:t>
            </a:r>
            <a:r>
              <a:rPr lang="en-US" altLang="en-US" baseline="0" dirty="0" smtClean="0"/>
              <a:t> the vocabulary. </a:t>
            </a:r>
            <a:r>
              <a:rPr lang="en-US" altLang="en-US" dirty="0" smtClean="0">
                <a:solidFill>
                  <a:srgbClr val="FF0000"/>
                </a:solidFill>
              </a:rPr>
              <a:t>Depolarization </a:t>
            </a:r>
            <a:r>
              <a:rPr lang="en-US" altLang="en-US" dirty="0" smtClean="0">
                <a:solidFill>
                  <a:schemeClr val="tx1"/>
                </a:solidFill>
              </a:rPr>
              <a:t>is</a:t>
            </a:r>
            <a:r>
              <a:rPr lang="en-US" altLang="en-US" baseline="0" dirty="0" smtClean="0">
                <a:solidFill>
                  <a:schemeClr val="tx1"/>
                </a:solidFill>
              </a:rPr>
              <a:t> a</a:t>
            </a:r>
            <a:r>
              <a:rPr lang="en-US" altLang="en-US" dirty="0" smtClean="0"/>
              <a:t> process of “destroying” the polar state by bring positive Na</a:t>
            </a:r>
            <a:r>
              <a:rPr lang="en-US" altLang="en-US" baseline="30000" dirty="0" smtClean="0"/>
              <a:t>+</a:t>
            </a:r>
            <a:r>
              <a:rPr lang="en-US" altLang="en-US" dirty="0" smtClean="0"/>
              <a:t> into the negative interior of a cell. Repolarization is</a:t>
            </a:r>
            <a:r>
              <a:rPr lang="en-US" altLang="en-US" baseline="0" dirty="0" smtClean="0"/>
              <a:t> the </a:t>
            </a:r>
            <a:r>
              <a:rPr lang="en-US" altLang="en-US" dirty="0" smtClean="0"/>
              <a:t>re-establishing of polarity by kicking K</a:t>
            </a:r>
            <a:r>
              <a:rPr lang="en-US" altLang="en-US" baseline="30000" dirty="0" smtClean="0"/>
              <a:t>+</a:t>
            </a:r>
            <a:r>
              <a:rPr lang="en-US" altLang="en-US" dirty="0" smtClean="0"/>
              <a:t> out. Hyperpolarization is the process of kicking “too much” K</a:t>
            </a:r>
            <a:r>
              <a:rPr lang="en-US" altLang="en-US" baseline="30000" dirty="0" smtClean="0"/>
              <a:t>+</a:t>
            </a:r>
            <a:r>
              <a:rPr lang="en-US" altLang="en-US" dirty="0" smtClean="0"/>
              <a:t> out. Resting potential</a:t>
            </a:r>
            <a:r>
              <a:rPr lang="en-US" altLang="en-US" baseline="0" dirty="0" smtClean="0"/>
              <a:t> is when</a:t>
            </a:r>
            <a:r>
              <a:rPr lang="en-US" altLang="en-US" dirty="0" smtClean="0"/>
              <a:t> a neuron is</a:t>
            </a:r>
            <a:r>
              <a:rPr lang="en-US" altLang="en-US" baseline="0" dirty="0" smtClean="0"/>
              <a:t> inactive</a:t>
            </a:r>
            <a:r>
              <a:rPr lang="en-US" altLang="en-US" dirty="0" smtClean="0"/>
              <a:t>. </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9</a:t>
            </a:fld>
            <a:endParaRPr lang="en-US" dirty="0"/>
          </a:p>
        </p:txBody>
      </p:sp>
    </p:spTree>
    <p:extLst>
      <p:ext uri="{BB962C8B-B14F-4D97-AF65-F5344CB8AC3E}">
        <p14:creationId xmlns:p14="http://schemas.microsoft.com/office/powerpoint/2010/main" val="9809696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22486280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42867658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39800980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38246849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30885902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9375376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39974655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32750955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14474788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5201616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17463026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DE71E4-076A-7740-A495-E04A5FDDFADB}" type="datetimeFigureOut">
              <a:rPr lang="en-US" smtClean="0"/>
              <a:t>12/31/2014</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4143D04-4778-B346-8EA3-920F67898E1D}" type="slidenum">
              <a:rPr lang="en-US" smtClean="0"/>
              <a:t>‹#›</a:t>
            </a:fld>
            <a:endParaRPr lang="en-US" dirty="0"/>
          </a:p>
        </p:txBody>
      </p:sp>
    </p:spTree>
    <p:extLst>
      <p:ext uri="{BB962C8B-B14F-4D97-AF65-F5344CB8AC3E}">
        <p14:creationId xmlns:p14="http://schemas.microsoft.com/office/powerpoint/2010/main" val="32554332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4.gif"/><Relationship Id="rId5" Type="http://schemas.openxmlformats.org/officeDocument/2006/relationships/image" Target="../media/image3.jpeg"/><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emf"/><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88670" y="1376997"/>
            <a:ext cx="7772400" cy="1470025"/>
          </a:xfrm>
        </p:spPr>
        <p:txBody>
          <a:bodyPr>
            <a:normAutofit/>
          </a:bodyPr>
          <a:lstStyle/>
          <a:p>
            <a:r>
              <a:rPr lang="en-US" sz="3600" b="1" dirty="0" smtClean="0"/>
              <a:t>Welcome to AP Biology</a:t>
            </a:r>
            <a:br>
              <a:rPr lang="en-US" sz="3600" b="1" dirty="0" smtClean="0"/>
            </a:br>
            <a:r>
              <a:rPr lang="en-US" sz="3600" b="1" dirty="0" smtClean="0"/>
              <a:t>Saturday Study Session </a:t>
            </a:r>
            <a:endParaRPr lang="en-US" sz="3600" b="1" dirty="0"/>
          </a:p>
        </p:txBody>
      </p:sp>
      <p:sp>
        <p:nvSpPr>
          <p:cNvPr id="3" name="Subtitle 2"/>
          <p:cNvSpPr>
            <a:spLocks noGrp="1"/>
          </p:cNvSpPr>
          <p:nvPr>
            <p:ph type="subTitle" idx="1"/>
          </p:nvPr>
        </p:nvSpPr>
        <p:spPr>
          <a:xfrm>
            <a:off x="437882" y="3440429"/>
            <a:ext cx="8409904" cy="2496731"/>
          </a:xfrm>
        </p:spPr>
        <p:txBody>
          <a:bodyPr>
            <a:normAutofit/>
          </a:bodyPr>
          <a:lstStyle/>
          <a:p>
            <a:r>
              <a:rPr lang="en-US" sz="6600" b="1" dirty="0" smtClean="0">
                <a:solidFill>
                  <a:srgbClr val="C00000"/>
                </a:solidFill>
              </a:rPr>
              <a:t>Nervous </a:t>
            </a:r>
            <a:r>
              <a:rPr lang="en-US" sz="6600" b="1" smtClean="0">
                <a:solidFill>
                  <a:srgbClr val="C00000"/>
                </a:solidFill>
              </a:rPr>
              <a:t>and Immune Systems</a:t>
            </a:r>
            <a:endParaRPr lang="en-US" sz="6600" b="1" dirty="0">
              <a:solidFill>
                <a:srgbClr val="C00000"/>
              </a:solidFill>
            </a:endParaRPr>
          </a:p>
        </p:txBody>
      </p:sp>
    </p:spTree>
    <p:extLst>
      <p:ext uri="{BB962C8B-B14F-4D97-AF65-F5344CB8AC3E}">
        <p14:creationId xmlns:p14="http://schemas.microsoft.com/office/powerpoint/2010/main" val="130591785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3" name="Picture 28" descr="48_12ActionPotCondxn_3-U"/>
          <p:cNvPicPr>
            <a:picLocks noChangeAspect="1" noChangeArrowheads="1"/>
          </p:cNvPicPr>
          <p:nvPr/>
        </p:nvPicPr>
        <p:blipFill>
          <a:blip r:embed="rId3"/>
          <a:srcRect/>
          <a:stretch>
            <a:fillRect/>
          </a:stretch>
        </p:blipFill>
        <p:spPr bwMode="auto">
          <a:xfrm>
            <a:off x="1919288" y="136525"/>
            <a:ext cx="5303837" cy="6584950"/>
          </a:xfrm>
          <a:prstGeom prst="rect">
            <a:avLst/>
          </a:prstGeom>
          <a:noFill/>
          <a:ln w="9525">
            <a:noFill/>
            <a:miter lim="800000"/>
            <a:headEnd/>
            <a:tailEnd/>
          </a:ln>
        </p:spPr>
      </p:pic>
      <p:sp>
        <p:nvSpPr>
          <p:cNvPr id="56324" name="Text Box 3"/>
          <p:cNvSpPr txBox="1">
            <a:spLocks noChangeArrowheads="1"/>
          </p:cNvSpPr>
          <p:nvPr/>
        </p:nvSpPr>
        <p:spPr bwMode="auto">
          <a:xfrm>
            <a:off x="2924175" y="3306763"/>
            <a:ext cx="204788" cy="142875"/>
          </a:xfrm>
          <a:prstGeom prst="rect">
            <a:avLst/>
          </a:prstGeom>
          <a:noFill/>
          <a:ln w="9525">
            <a:noFill/>
            <a:miter lim="800000"/>
            <a:headEnd/>
            <a:tailEnd/>
          </a:ln>
        </p:spPr>
        <p:txBody>
          <a:bodyPr wrap="none" lIns="0" tIns="0" rIns="0" bIns="0">
            <a:prstTxWarp prst="textNoShape">
              <a:avLst/>
            </a:prstTxWarp>
          </a:bodyPr>
          <a:lstStyle/>
          <a:p>
            <a:pPr>
              <a:lnSpc>
                <a:spcPct val="90000"/>
              </a:lnSpc>
            </a:pPr>
            <a:r>
              <a:rPr lang="en-US" sz="1200" b="1">
                <a:sym typeface="Symbol" charset="2"/>
              </a:rPr>
              <a:t>K</a:t>
            </a:r>
            <a:r>
              <a:rPr lang="en-US" sz="1400" b="1" baseline="32000">
                <a:sym typeface="Symbol" charset="2"/>
              </a:rPr>
              <a:t></a:t>
            </a:r>
          </a:p>
        </p:txBody>
      </p:sp>
      <p:sp>
        <p:nvSpPr>
          <p:cNvPr id="56325" name="Text Box 5"/>
          <p:cNvSpPr txBox="1">
            <a:spLocks noChangeArrowheads="1"/>
          </p:cNvSpPr>
          <p:nvPr/>
        </p:nvSpPr>
        <p:spPr bwMode="auto">
          <a:xfrm>
            <a:off x="2917825" y="4583113"/>
            <a:ext cx="204788" cy="142875"/>
          </a:xfrm>
          <a:prstGeom prst="rect">
            <a:avLst/>
          </a:prstGeom>
          <a:noFill/>
          <a:ln w="9525">
            <a:noFill/>
            <a:miter lim="800000"/>
            <a:headEnd/>
            <a:tailEnd/>
          </a:ln>
        </p:spPr>
        <p:txBody>
          <a:bodyPr wrap="none" lIns="0" tIns="0" rIns="0" bIns="0">
            <a:prstTxWarp prst="textNoShape">
              <a:avLst/>
            </a:prstTxWarp>
          </a:bodyPr>
          <a:lstStyle/>
          <a:p>
            <a:pPr>
              <a:lnSpc>
                <a:spcPct val="90000"/>
              </a:lnSpc>
            </a:pPr>
            <a:r>
              <a:rPr lang="en-US" sz="1200" b="1">
                <a:sym typeface="Symbol" charset="2"/>
              </a:rPr>
              <a:t>K</a:t>
            </a:r>
            <a:r>
              <a:rPr lang="en-US" sz="1400" b="1" baseline="32000">
                <a:sym typeface="Symbol" charset="2"/>
              </a:rPr>
              <a:t></a:t>
            </a:r>
          </a:p>
        </p:txBody>
      </p:sp>
      <p:sp>
        <p:nvSpPr>
          <p:cNvPr id="56326" name="Text Box 6"/>
          <p:cNvSpPr txBox="1">
            <a:spLocks noChangeArrowheads="1"/>
          </p:cNvSpPr>
          <p:nvPr/>
        </p:nvSpPr>
        <p:spPr bwMode="auto">
          <a:xfrm>
            <a:off x="3989388" y="6396038"/>
            <a:ext cx="204787" cy="142875"/>
          </a:xfrm>
          <a:prstGeom prst="rect">
            <a:avLst/>
          </a:prstGeom>
          <a:noFill/>
          <a:ln w="9525">
            <a:noFill/>
            <a:miter lim="800000"/>
            <a:headEnd/>
            <a:tailEnd/>
          </a:ln>
        </p:spPr>
        <p:txBody>
          <a:bodyPr wrap="none" lIns="0" tIns="0" rIns="0" bIns="0">
            <a:prstTxWarp prst="textNoShape">
              <a:avLst/>
            </a:prstTxWarp>
          </a:bodyPr>
          <a:lstStyle/>
          <a:p>
            <a:pPr>
              <a:lnSpc>
                <a:spcPct val="90000"/>
              </a:lnSpc>
            </a:pPr>
            <a:r>
              <a:rPr lang="en-US" sz="1200" b="1">
                <a:sym typeface="Symbol" charset="2"/>
              </a:rPr>
              <a:t>K</a:t>
            </a:r>
            <a:r>
              <a:rPr lang="en-US" sz="1400" b="1" baseline="32000">
                <a:sym typeface="Symbol" charset="2"/>
              </a:rPr>
              <a:t></a:t>
            </a:r>
          </a:p>
        </p:txBody>
      </p:sp>
      <p:sp>
        <p:nvSpPr>
          <p:cNvPr id="56327" name="Text Box 7"/>
          <p:cNvSpPr txBox="1">
            <a:spLocks noChangeArrowheads="1"/>
          </p:cNvSpPr>
          <p:nvPr/>
        </p:nvSpPr>
        <p:spPr bwMode="auto">
          <a:xfrm>
            <a:off x="3989388" y="5126038"/>
            <a:ext cx="204787" cy="142875"/>
          </a:xfrm>
          <a:prstGeom prst="rect">
            <a:avLst/>
          </a:prstGeom>
          <a:noFill/>
          <a:ln w="9525">
            <a:noFill/>
            <a:miter lim="800000"/>
            <a:headEnd/>
            <a:tailEnd/>
          </a:ln>
        </p:spPr>
        <p:txBody>
          <a:bodyPr wrap="none" lIns="0" tIns="0" rIns="0" bIns="0">
            <a:prstTxWarp prst="textNoShape">
              <a:avLst/>
            </a:prstTxWarp>
          </a:bodyPr>
          <a:lstStyle/>
          <a:p>
            <a:pPr>
              <a:lnSpc>
                <a:spcPct val="90000"/>
              </a:lnSpc>
            </a:pPr>
            <a:r>
              <a:rPr lang="en-US" sz="1200" b="1">
                <a:sym typeface="Symbol" charset="2"/>
              </a:rPr>
              <a:t>K</a:t>
            </a:r>
            <a:r>
              <a:rPr lang="en-US" sz="1400" b="1" baseline="32000">
                <a:sym typeface="Symbol" charset="2"/>
              </a:rPr>
              <a:t></a:t>
            </a:r>
          </a:p>
        </p:txBody>
      </p:sp>
      <p:sp>
        <p:nvSpPr>
          <p:cNvPr id="56328" name="Text Box 8"/>
          <p:cNvSpPr txBox="1">
            <a:spLocks noChangeArrowheads="1"/>
          </p:cNvSpPr>
          <p:nvPr/>
        </p:nvSpPr>
        <p:spPr bwMode="auto">
          <a:xfrm>
            <a:off x="5006975" y="5748338"/>
            <a:ext cx="311150" cy="142875"/>
          </a:xfrm>
          <a:prstGeom prst="rect">
            <a:avLst/>
          </a:prstGeom>
          <a:noFill/>
          <a:ln w="9525">
            <a:noFill/>
            <a:miter lim="800000"/>
            <a:headEnd/>
            <a:tailEnd/>
          </a:ln>
        </p:spPr>
        <p:txBody>
          <a:bodyPr wrap="none" lIns="0" tIns="0" rIns="0" bIns="0">
            <a:prstTxWarp prst="textNoShape">
              <a:avLst/>
            </a:prstTxWarp>
          </a:bodyPr>
          <a:lstStyle/>
          <a:p>
            <a:pPr>
              <a:lnSpc>
                <a:spcPct val="90000"/>
              </a:lnSpc>
            </a:pPr>
            <a:r>
              <a:rPr lang="en-US" sz="1200" b="1">
                <a:sym typeface="Symbol" charset="2"/>
              </a:rPr>
              <a:t>Na</a:t>
            </a:r>
            <a:r>
              <a:rPr lang="en-US" sz="1400" b="1" baseline="32000">
                <a:sym typeface="Symbol" charset="2"/>
              </a:rPr>
              <a:t></a:t>
            </a:r>
          </a:p>
        </p:txBody>
      </p:sp>
      <p:sp>
        <p:nvSpPr>
          <p:cNvPr id="56329" name="Text Box 9"/>
          <p:cNvSpPr txBox="1">
            <a:spLocks noChangeArrowheads="1"/>
          </p:cNvSpPr>
          <p:nvPr/>
        </p:nvSpPr>
        <p:spPr bwMode="auto">
          <a:xfrm>
            <a:off x="3940175" y="3941763"/>
            <a:ext cx="311150" cy="142875"/>
          </a:xfrm>
          <a:prstGeom prst="rect">
            <a:avLst/>
          </a:prstGeom>
          <a:noFill/>
          <a:ln w="9525">
            <a:noFill/>
            <a:miter lim="800000"/>
            <a:headEnd/>
            <a:tailEnd/>
          </a:ln>
        </p:spPr>
        <p:txBody>
          <a:bodyPr wrap="none" lIns="0" tIns="0" rIns="0" bIns="0">
            <a:prstTxWarp prst="textNoShape">
              <a:avLst/>
            </a:prstTxWarp>
          </a:bodyPr>
          <a:lstStyle/>
          <a:p>
            <a:pPr>
              <a:lnSpc>
                <a:spcPct val="90000"/>
              </a:lnSpc>
            </a:pPr>
            <a:r>
              <a:rPr lang="en-US" sz="1200" b="1">
                <a:sym typeface="Symbol" charset="2"/>
              </a:rPr>
              <a:t>Na</a:t>
            </a:r>
            <a:r>
              <a:rPr lang="en-US" sz="1400" b="1" baseline="32000">
                <a:sym typeface="Symbol" charset="2"/>
              </a:rPr>
              <a:t></a:t>
            </a:r>
          </a:p>
        </p:txBody>
      </p:sp>
      <p:sp>
        <p:nvSpPr>
          <p:cNvPr id="56330" name="Text Box 10"/>
          <p:cNvSpPr txBox="1">
            <a:spLocks noChangeArrowheads="1"/>
          </p:cNvSpPr>
          <p:nvPr/>
        </p:nvSpPr>
        <p:spPr bwMode="auto">
          <a:xfrm>
            <a:off x="2790825" y="2208213"/>
            <a:ext cx="311150" cy="142875"/>
          </a:xfrm>
          <a:prstGeom prst="rect">
            <a:avLst/>
          </a:prstGeom>
          <a:noFill/>
          <a:ln w="9525">
            <a:noFill/>
            <a:miter lim="800000"/>
            <a:headEnd/>
            <a:tailEnd/>
          </a:ln>
        </p:spPr>
        <p:txBody>
          <a:bodyPr wrap="none" lIns="0" tIns="0" rIns="0" bIns="0">
            <a:prstTxWarp prst="textNoShape">
              <a:avLst/>
            </a:prstTxWarp>
          </a:bodyPr>
          <a:lstStyle/>
          <a:p>
            <a:pPr>
              <a:lnSpc>
                <a:spcPct val="90000"/>
              </a:lnSpc>
            </a:pPr>
            <a:r>
              <a:rPr lang="en-US" sz="1200" b="1">
                <a:sym typeface="Symbol" charset="2"/>
              </a:rPr>
              <a:t>Na</a:t>
            </a:r>
            <a:r>
              <a:rPr lang="en-US" sz="1400" b="1" baseline="32000">
                <a:sym typeface="Symbol" charset="2"/>
              </a:rPr>
              <a:t></a:t>
            </a:r>
          </a:p>
        </p:txBody>
      </p:sp>
      <p:sp>
        <p:nvSpPr>
          <p:cNvPr id="56331" name="Text Box 11"/>
          <p:cNvSpPr txBox="1">
            <a:spLocks noChangeArrowheads="1"/>
          </p:cNvSpPr>
          <p:nvPr/>
        </p:nvSpPr>
        <p:spPr bwMode="auto">
          <a:xfrm>
            <a:off x="2513013" y="1257300"/>
            <a:ext cx="985837" cy="539750"/>
          </a:xfrm>
          <a:prstGeom prst="rect">
            <a:avLst/>
          </a:prstGeom>
          <a:noFill/>
          <a:ln w="9525">
            <a:noFill/>
            <a:miter lim="800000"/>
            <a:headEnd/>
            <a:tailEnd/>
          </a:ln>
        </p:spPr>
        <p:txBody>
          <a:bodyPr wrap="none" lIns="0" tIns="0" rIns="0" bIns="0">
            <a:prstTxWarp prst="textNoShape">
              <a:avLst/>
            </a:prstTxWarp>
          </a:bodyPr>
          <a:lstStyle/>
          <a:p>
            <a:pPr>
              <a:lnSpc>
                <a:spcPct val="90000"/>
              </a:lnSpc>
            </a:pPr>
            <a:r>
              <a:rPr lang="en-US" sz="1800" b="1">
                <a:sym typeface="Symbol" charset="2"/>
              </a:rPr>
              <a:t>Action</a:t>
            </a:r>
            <a:br>
              <a:rPr lang="en-US" sz="1800" b="1">
                <a:sym typeface="Symbol" charset="2"/>
              </a:rPr>
            </a:br>
            <a:r>
              <a:rPr lang="en-US" sz="1800" b="1">
                <a:sym typeface="Symbol" charset="2"/>
              </a:rPr>
              <a:t>potential</a:t>
            </a:r>
            <a:endParaRPr lang="en-US" sz="1800" b="1"/>
          </a:p>
        </p:txBody>
      </p:sp>
      <p:sp>
        <p:nvSpPr>
          <p:cNvPr id="56332" name="Text Box 12"/>
          <p:cNvSpPr txBox="1">
            <a:spLocks noChangeArrowheads="1"/>
          </p:cNvSpPr>
          <p:nvPr/>
        </p:nvSpPr>
        <p:spPr bwMode="auto">
          <a:xfrm>
            <a:off x="4967288" y="642938"/>
            <a:ext cx="615950" cy="249237"/>
          </a:xfrm>
          <a:prstGeom prst="rect">
            <a:avLst/>
          </a:prstGeom>
          <a:noFill/>
          <a:ln w="9525">
            <a:noFill/>
            <a:miter lim="800000"/>
            <a:headEnd/>
            <a:tailEnd/>
          </a:ln>
        </p:spPr>
        <p:txBody>
          <a:bodyPr wrap="none" lIns="0" tIns="0" rIns="0" bIns="0">
            <a:prstTxWarp prst="textNoShape">
              <a:avLst/>
            </a:prstTxWarp>
          </a:bodyPr>
          <a:lstStyle/>
          <a:p>
            <a:pPr>
              <a:lnSpc>
                <a:spcPct val="90000"/>
              </a:lnSpc>
            </a:pPr>
            <a:r>
              <a:rPr lang="en-US" sz="1800" b="1">
                <a:sym typeface="Symbol" charset="2"/>
              </a:rPr>
              <a:t>Axon</a:t>
            </a:r>
            <a:endParaRPr lang="en-US" sz="1800" b="1"/>
          </a:p>
        </p:txBody>
      </p:sp>
      <p:sp>
        <p:nvSpPr>
          <p:cNvPr id="56333" name="Text Box 13"/>
          <p:cNvSpPr txBox="1">
            <a:spLocks noChangeArrowheads="1"/>
          </p:cNvSpPr>
          <p:nvPr/>
        </p:nvSpPr>
        <p:spPr bwMode="auto">
          <a:xfrm>
            <a:off x="6038850" y="1171575"/>
            <a:ext cx="1196975" cy="527050"/>
          </a:xfrm>
          <a:prstGeom prst="rect">
            <a:avLst/>
          </a:prstGeom>
          <a:noFill/>
          <a:ln w="9525">
            <a:noFill/>
            <a:miter lim="800000"/>
            <a:headEnd/>
            <a:tailEnd/>
          </a:ln>
        </p:spPr>
        <p:txBody>
          <a:bodyPr wrap="none" lIns="0" tIns="0" rIns="0" bIns="0">
            <a:prstTxWarp prst="textNoShape">
              <a:avLst/>
            </a:prstTxWarp>
          </a:bodyPr>
          <a:lstStyle/>
          <a:p>
            <a:pPr>
              <a:lnSpc>
                <a:spcPct val="90000"/>
              </a:lnSpc>
            </a:pPr>
            <a:r>
              <a:rPr lang="en-US" sz="1800" b="1">
                <a:sym typeface="Symbol" charset="2"/>
              </a:rPr>
              <a:t>Plasma </a:t>
            </a:r>
            <a:br>
              <a:rPr lang="en-US" sz="1800" b="1">
                <a:sym typeface="Symbol" charset="2"/>
              </a:rPr>
            </a:br>
            <a:r>
              <a:rPr lang="en-US" sz="1800" b="1">
                <a:sym typeface="Symbol" charset="2"/>
              </a:rPr>
              <a:t>membrane</a:t>
            </a:r>
            <a:endParaRPr lang="en-US" sz="1800" b="1"/>
          </a:p>
        </p:txBody>
      </p:sp>
      <p:sp>
        <p:nvSpPr>
          <p:cNvPr id="56334" name="Text Box 14"/>
          <p:cNvSpPr txBox="1">
            <a:spLocks noChangeArrowheads="1"/>
          </p:cNvSpPr>
          <p:nvPr/>
        </p:nvSpPr>
        <p:spPr bwMode="auto">
          <a:xfrm>
            <a:off x="6197600" y="2151063"/>
            <a:ext cx="881063" cy="236537"/>
          </a:xfrm>
          <a:prstGeom prst="rect">
            <a:avLst/>
          </a:prstGeom>
          <a:noFill/>
          <a:ln w="9525">
            <a:noFill/>
            <a:miter lim="800000"/>
            <a:headEnd/>
            <a:tailEnd/>
          </a:ln>
        </p:spPr>
        <p:txBody>
          <a:bodyPr wrap="none" lIns="0" tIns="0" rIns="0" bIns="0">
            <a:prstTxWarp prst="textNoShape">
              <a:avLst/>
            </a:prstTxWarp>
          </a:bodyPr>
          <a:lstStyle/>
          <a:p>
            <a:pPr>
              <a:lnSpc>
                <a:spcPct val="90000"/>
              </a:lnSpc>
            </a:pPr>
            <a:r>
              <a:rPr lang="en-US" sz="1800" b="1">
                <a:sym typeface="Symbol" charset="2"/>
              </a:rPr>
              <a:t>Cytosol</a:t>
            </a:r>
            <a:endParaRPr lang="en-US" sz="1800" b="1"/>
          </a:p>
        </p:txBody>
      </p:sp>
      <p:sp>
        <p:nvSpPr>
          <p:cNvPr id="56335" name="Text Box 15"/>
          <p:cNvSpPr txBox="1">
            <a:spLocks noChangeArrowheads="1"/>
          </p:cNvSpPr>
          <p:nvPr/>
        </p:nvSpPr>
        <p:spPr bwMode="auto">
          <a:xfrm>
            <a:off x="3630613" y="2957513"/>
            <a:ext cx="985837" cy="539750"/>
          </a:xfrm>
          <a:prstGeom prst="rect">
            <a:avLst/>
          </a:prstGeom>
          <a:noFill/>
          <a:ln w="9525">
            <a:noFill/>
            <a:miter lim="800000"/>
            <a:headEnd/>
            <a:tailEnd/>
          </a:ln>
        </p:spPr>
        <p:txBody>
          <a:bodyPr wrap="none" lIns="0" tIns="0" rIns="0" bIns="0">
            <a:prstTxWarp prst="textNoShape">
              <a:avLst/>
            </a:prstTxWarp>
          </a:bodyPr>
          <a:lstStyle/>
          <a:p>
            <a:pPr>
              <a:lnSpc>
                <a:spcPct val="90000"/>
              </a:lnSpc>
            </a:pPr>
            <a:r>
              <a:rPr lang="en-US" sz="1800" b="1">
                <a:sym typeface="Symbol" charset="2"/>
              </a:rPr>
              <a:t>Action</a:t>
            </a:r>
            <a:br>
              <a:rPr lang="en-US" sz="1800" b="1">
                <a:sym typeface="Symbol" charset="2"/>
              </a:rPr>
            </a:br>
            <a:r>
              <a:rPr lang="en-US" sz="1800" b="1">
                <a:sym typeface="Symbol" charset="2"/>
              </a:rPr>
              <a:t>potential</a:t>
            </a:r>
            <a:endParaRPr lang="en-US" sz="1800" b="1"/>
          </a:p>
        </p:txBody>
      </p:sp>
      <p:sp>
        <p:nvSpPr>
          <p:cNvPr id="56336" name="Text Box 16"/>
          <p:cNvSpPr txBox="1">
            <a:spLocks noChangeArrowheads="1"/>
          </p:cNvSpPr>
          <p:nvPr/>
        </p:nvSpPr>
        <p:spPr bwMode="auto">
          <a:xfrm>
            <a:off x="4913313" y="4770438"/>
            <a:ext cx="985837" cy="539750"/>
          </a:xfrm>
          <a:prstGeom prst="rect">
            <a:avLst/>
          </a:prstGeom>
          <a:noFill/>
          <a:ln w="9525">
            <a:noFill/>
            <a:miter lim="800000"/>
            <a:headEnd/>
            <a:tailEnd/>
          </a:ln>
        </p:spPr>
        <p:txBody>
          <a:bodyPr wrap="none" lIns="0" tIns="0" rIns="0" bIns="0">
            <a:prstTxWarp prst="textNoShape">
              <a:avLst/>
            </a:prstTxWarp>
          </a:bodyPr>
          <a:lstStyle/>
          <a:p>
            <a:pPr>
              <a:lnSpc>
                <a:spcPct val="90000"/>
              </a:lnSpc>
            </a:pPr>
            <a:r>
              <a:rPr lang="en-US" sz="1800" b="1">
                <a:sym typeface="Symbol" charset="2"/>
              </a:rPr>
              <a:t>Action</a:t>
            </a:r>
            <a:br>
              <a:rPr lang="en-US" sz="1800" b="1">
                <a:sym typeface="Symbol" charset="2"/>
              </a:rPr>
            </a:br>
            <a:r>
              <a:rPr lang="en-US" sz="1800" b="1">
                <a:sym typeface="Symbol" charset="2"/>
              </a:rPr>
              <a:t>potential</a:t>
            </a:r>
            <a:endParaRPr lang="en-US" sz="1800" b="1"/>
          </a:p>
        </p:txBody>
      </p:sp>
      <p:grpSp>
        <p:nvGrpSpPr>
          <p:cNvPr id="2" name="Group 19"/>
          <p:cNvGrpSpPr>
            <a:grpSpLocks/>
          </p:cNvGrpSpPr>
          <p:nvPr/>
        </p:nvGrpSpPr>
        <p:grpSpPr bwMode="auto">
          <a:xfrm>
            <a:off x="1984375" y="3638550"/>
            <a:ext cx="271463" cy="277813"/>
            <a:chOff x="1000" y="2392"/>
            <a:chExt cx="171" cy="175"/>
          </a:xfrm>
        </p:grpSpPr>
        <p:sp>
          <p:nvSpPr>
            <p:cNvPr id="56346" name="Oval 17"/>
            <p:cNvSpPr>
              <a:spLocks noChangeArrowheads="1"/>
            </p:cNvSpPr>
            <p:nvPr/>
          </p:nvSpPr>
          <p:spPr bwMode="auto">
            <a:xfrm>
              <a:off x="1000" y="2392"/>
              <a:ext cx="166" cy="167"/>
            </a:xfrm>
            <a:prstGeom prst="ellipse">
              <a:avLst/>
            </a:prstGeom>
            <a:solidFill>
              <a:srgbClr val="0072CA"/>
            </a:solidFill>
            <a:ln w="12700">
              <a:noFill/>
              <a:round/>
              <a:headEnd/>
              <a:tailEnd/>
            </a:ln>
          </p:spPr>
          <p:txBody>
            <a:bodyPr wrap="none" anchor="ctr">
              <a:prstTxWarp prst="textNoShape">
                <a:avLst/>
              </a:prstTxWarp>
            </a:bodyPr>
            <a:lstStyle/>
            <a:p>
              <a:endParaRPr lang="en-US">
                <a:latin typeface="Times" charset="0"/>
              </a:endParaRPr>
            </a:p>
          </p:txBody>
        </p:sp>
        <p:sp>
          <p:nvSpPr>
            <p:cNvPr id="56347" name="Text Box 18"/>
            <p:cNvSpPr txBox="1">
              <a:spLocks noChangeArrowheads="1"/>
            </p:cNvSpPr>
            <p:nvPr/>
          </p:nvSpPr>
          <p:spPr bwMode="auto">
            <a:xfrm>
              <a:off x="1042" y="2402"/>
              <a:ext cx="129" cy="165"/>
            </a:xfrm>
            <a:prstGeom prst="rect">
              <a:avLst/>
            </a:prstGeom>
            <a:noFill/>
            <a:ln w="9525">
              <a:noFill/>
              <a:miter lim="800000"/>
              <a:headEnd/>
              <a:tailEnd/>
            </a:ln>
          </p:spPr>
          <p:txBody>
            <a:bodyPr wrap="none" lIns="0" tIns="0" rIns="0" bIns="0">
              <a:prstTxWarp prst="textNoShape">
                <a:avLst/>
              </a:prstTxWarp>
            </a:bodyPr>
            <a:lstStyle/>
            <a:p>
              <a:pPr>
                <a:lnSpc>
                  <a:spcPct val="90000"/>
                </a:lnSpc>
              </a:pPr>
              <a:r>
                <a:rPr lang="en-US" sz="1800" b="1">
                  <a:solidFill>
                    <a:schemeClr val="bg1"/>
                  </a:solidFill>
                  <a:sym typeface="Symbol" charset="2"/>
                </a:rPr>
                <a:t>2</a:t>
              </a:r>
              <a:endParaRPr lang="en-US" sz="1800" b="1">
                <a:solidFill>
                  <a:schemeClr val="bg1"/>
                </a:solidFill>
              </a:endParaRPr>
            </a:p>
          </p:txBody>
        </p:sp>
      </p:grpSp>
      <p:grpSp>
        <p:nvGrpSpPr>
          <p:cNvPr id="3" name="Group 20"/>
          <p:cNvGrpSpPr>
            <a:grpSpLocks/>
          </p:cNvGrpSpPr>
          <p:nvPr/>
        </p:nvGrpSpPr>
        <p:grpSpPr bwMode="auto">
          <a:xfrm>
            <a:off x="1978025" y="1900238"/>
            <a:ext cx="271463" cy="277812"/>
            <a:chOff x="1000" y="2392"/>
            <a:chExt cx="171" cy="175"/>
          </a:xfrm>
        </p:grpSpPr>
        <p:sp>
          <p:nvSpPr>
            <p:cNvPr id="56344" name="Oval 21"/>
            <p:cNvSpPr>
              <a:spLocks noChangeArrowheads="1"/>
            </p:cNvSpPr>
            <p:nvPr/>
          </p:nvSpPr>
          <p:spPr bwMode="auto">
            <a:xfrm>
              <a:off x="1000" y="2392"/>
              <a:ext cx="166" cy="167"/>
            </a:xfrm>
            <a:prstGeom prst="ellipse">
              <a:avLst/>
            </a:prstGeom>
            <a:solidFill>
              <a:srgbClr val="0072CA"/>
            </a:solidFill>
            <a:ln w="12700">
              <a:noFill/>
              <a:round/>
              <a:headEnd/>
              <a:tailEnd/>
            </a:ln>
          </p:spPr>
          <p:txBody>
            <a:bodyPr wrap="none" anchor="ctr">
              <a:prstTxWarp prst="textNoShape">
                <a:avLst/>
              </a:prstTxWarp>
            </a:bodyPr>
            <a:lstStyle/>
            <a:p>
              <a:endParaRPr lang="en-US">
                <a:latin typeface="Times" charset="0"/>
              </a:endParaRPr>
            </a:p>
          </p:txBody>
        </p:sp>
        <p:sp>
          <p:nvSpPr>
            <p:cNvPr id="56345" name="Text Box 22"/>
            <p:cNvSpPr txBox="1">
              <a:spLocks noChangeArrowheads="1"/>
            </p:cNvSpPr>
            <p:nvPr/>
          </p:nvSpPr>
          <p:spPr bwMode="auto">
            <a:xfrm>
              <a:off x="1042" y="2402"/>
              <a:ext cx="129" cy="165"/>
            </a:xfrm>
            <a:prstGeom prst="rect">
              <a:avLst/>
            </a:prstGeom>
            <a:noFill/>
            <a:ln w="9525">
              <a:noFill/>
              <a:miter lim="800000"/>
              <a:headEnd/>
              <a:tailEnd/>
            </a:ln>
          </p:spPr>
          <p:txBody>
            <a:bodyPr wrap="none" lIns="0" tIns="0" rIns="0" bIns="0">
              <a:prstTxWarp prst="textNoShape">
                <a:avLst/>
              </a:prstTxWarp>
            </a:bodyPr>
            <a:lstStyle/>
            <a:p>
              <a:pPr>
                <a:lnSpc>
                  <a:spcPct val="90000"/>
                </a:lnSpc>
              </a:pPr>
              <a:r>
                <a:rPr lang="en-US" sz="1800" b="1">
                  <a:solidFill>
                    <a:schemeClr val="bg1"/>
                  </a:solidFill>
                  <a:sym typeface="Symbol" charset="2"/>
                </a:rPr>
                <a:t>1</a:t>
              </a:r>
              <a:endParaRPr lang="en-US" sz="1800" b="1">
                <a:solidFill>
                  <a:schemeClr val="bg1"/>
                </a:solidFill>
              </a:endParaRPr>
            </a:p>
          </p:txBody>
        </p:sp>
      </p:grpSp>
      <p:grpSp>
        <p:nvGrpSpPr>
          <p:cNvPr id="4" name="Group 23"/>
          <p:cNvGrpSpPr>
            <a:grpSpLocks/>
          </p:cNvGrpSpPr>
          <p:nvPr/>
        </p:nvGrpSpPr>
        <p:grpSpPr bwMode="auto">
          <a:xfrm>
            <a:off x="1978025" y="5457825"/>
            <a:ext cx="271463" cy="277813"/>
            <a:chOff x="1000" y="2392"/>
            <a:chExt cx="171" cy="175"/>
          </a:xfrm>
        </p:grpSpPr>
        <p:sp>
          <p:nvSpPr>
            <p:cNvPr id="56342" name="Oval 24"/>
            <p:cNvSpPr>
              <a:spLocks noChangeArrowheads="1"/>
            </p:cNvSpPr>
            <p:nvPr/>
          </p:nvSpPr>
          <p:spPr bwMode="auto">
            <a:xfrm>
              <a:off x="1000" y="2392"/>
              <a:ext cx="166" cy="167"/>
            </a:xfrm>
            <a:prstGeom prst="ellipse">
              <a:avLst/>
            </a:prstGeom>
            <a:solidFill>
              <a:srgbClr val="0072CA"/>
            </a:solidFill>
            <a:ln w="12700">
              <a:noFill/>
              <a:round/>
              <a:headEnd/>
              <a:tailEnd/>
            </a:ln>
          </p:spPr>
          <p:txBody>
            <a:bodyPr wrap="none" anchor="ctr">
              <a:prstTxWarp prst="textNoShape">
                <a:avLst/>
              </a:prstTxWarp>
            </a:bodyPr>
            <a:lstStyle/>
            <a:p>
              <a:endParaRPr lang="en-US">
                <a:latin typeface="Times" charset="0"/>
              </a:endParaRPr>
            </a:p>
          </p:txBody>
        </p:sp>
        <p:sp>
          <p:nvSpPr>
            <p:cNvPr id="56343" name="Text Box 25"/>
            <p:cNvSpPr txBox="1">
              <a:spLocks noChangeArrowheads="1"/>
            </p:cNvSpPr>
            <p:nvPr/>
          </p:nvSpPr>
          <p:spPr bwMode="auto">
            <a:xfrm>
              <a:off x="1042" y="2402"/>
              <a:ext cx="129" cy="165"/>
            </a:xfrm>
            <a:prstGeom prst="rect">
              <a:avLst/>
            </a:prstGeom>
            <a:noFill/>
            <a:ln w="9525">
              <a:noFill/>
              <a:miter lim="800000"/>
              <a:headEnd/>
              <a:tailEnd/>
            </a:ln>
          </p:spPr>
          <p:txBody>
            <a:bodyPr wrap="none" lIns="0" tIns="0" rIns="0" bIns="0">
              <a:prstTxWarp prst="textNoShape">
                <a:avLst/>
              </a:prstTxWarp>
            </a:bodyPr>
            <a:lstStyle/>
            <a:p>
              <a:pPr>
                <a:lnSpc>
                  <a:spcPct val="90000"/>
                </a:lnSpc>
              </a:pPr>
              <a:r>
                <a:rPr lang="en-US" sz="1800" b="1">
                  <a:solidFill>
                    <a:schemeClr val="bg1"/>
                  </a:solidFill>
                  <a:sym typeface="Symbol" charset="2"/>
                </a:rPr>
                <a:t>3</a:t>
              </a:r>
              <a:endParaRPr lang="en-US" sz="1800" b="1">
                <a:solidFill>
                  <a:schemeClr val="bg1"/>
                </a:solidFill>
              </a:endParaRPr>
            </a:p>
          </p:txBody>
        </p:sp>
      </p:grpSp>
      <p:sp>
        <p:nvSpPr>
          <p:cNvPr id="56340" name="Line 26"/>
          <p:cNvSpPr>
            <a:spLocks noChangeShapeType="1"/>
          </p:cNvSpPr>
          <p:nvPr/>
        </p:nvSpPr>
        <p:spPr bwMode="auto">
          <a:xfrm flipH="1">
            <a:off x="5013325" y="846138"/>
            <a:ext cx="106363" cy="198437"/>
          </a:xfrm>
          <a:prstGeom prst="line">
            <a:avLst/>
          </a:prstGeom>
          <a:noFill/>
          <a:ln w="12700">
            <a:solidFill>
              <a:schemeClr val="tx1"/>
            </a:solidFill>
            <a:round/>
            <a:headEnd/>
            <a:tailEnd/>
          </a:ln>
        </p:spPr>
        <p:txBody>
          <a:bodyPr wrap="none" anchor="ctr">
            <a:prstTxWarp prst="textNoShape">
              <a:avLst/>
            </a:prstTxWarp>
          </a:bodyPr>
          <a:lstStyle/>
          <a:p>
            <a:endParaRPr lang="en-US"/>
          </a:p>
        </p:txBody>
      </p:sp>
      <p:sp>
        <p:nvSpPr>
          <p:cNvPr id="56341" name="Line 27"/>
          <p:cNvSpPr>
            <a:spLocks noChangeShapeType="1"/>
          </p:cNvSpPr>
          <p:nvPr/>
        </p:nvSpPr>
        <p:spPr bwMode="auto">
          <a:xfrm>
            <a:off x="6692900" y="1639888"/>
            <a:ext cx="0" cy="292100"/>
          </a:xfrm>
          <a:prstGeom prst="line">
            <a:avLst/>
          </a:prstGeom>
          <a:noFill/>
          <a:ln w="12700">
            <a:solidFill>
              <a:schemeClr val="tx1"/>
            </a:solidFill>
            <a:round/>
            <a:headEnd/>
            <a:tailEnd/>
          </a:ln>
        </p:spPr>
        <p:txBody>
          <a:bodyPr wrap="none" anchor="ctr">
            <a:prstTxWarp prst="textNoShape">
              <a:avLst/>
            </a:prstTxWarp>
          </a:bodyPr>
          <a:lstStyle/>
          <a:p>
            <a:endParaRPr lang="en-US"/>
          </a:p>
        </p:txBody>
      </p:sp>
      <p:sp>
        <p:nvSpPr>
          <p:cNvPr id="6" name="TextBox 5"/>
          <p:cNvSpPr txBox="1"/>
          <p:nvPr/>
        </p:nvSpPr>
        <p:spPr>
          <a:xfrm>
            <a:off x="46653" y="216278"/>
            <a:ext cx="2593308" cy="1569660"/>
          </a:xfrm>
          <a:prstGeom prst="rect">
            <a:avLst/>
          </a:prstGeom>
          <a:noFill/>
        </p:spPr>
        <p:txBody>
          <a:bodyPr wrap="square" rtlCol="0">
            <a:spAutoFit/>
          </a:bodyPr>
          <a:lstStyle/>
          <a:p>
            <a:pPr algn="ctr"/>
            <a:r>
              <a:rPr lang="en-US" sz="3200" b="1" dirty="0">
                <a:solidFill>
                  <a:srgbClr val="C00000"/>
                </a:solidFill>
                <a:ea typeface="ヒラギノ角ゴ Pro W3" charset="-128"/>
              </a:rPr>
              <a:t>Conduction of </a:t>
            </a:r>
            <a:r>
              <a:rPr lang="en-US" sz="3200" b="1" dirty="0" smtClean="0">
                <a:solidFill>
                  <a:srgbClr val="C00000"/>
                </a:solidFill>
                <a:ea typeface="ヒラギノ角ゴ Pro W3" charset="-128"/>
              </a:rPr>
              <a:t>Action </a:t>
            </a:r>
            <a:r>
              <a:rPr lang="en-US" sz="3200" b="1" dirty="0">
                <a:solidFill>
                  <a:srgbClr val="C00000"/>
                </a:solidFill>
                <a:ea typeface="ヒラギノ角ゴ Pro W3" charset="-128"/>
              </a:rPr>
              <a:t>P</a:t>
            </a:r>
            <a:r>
              <a:rPr lang="en-US" sz="3200" b="1" dirty="0" smtClean="0">
                <a:solidFill>
                  <a:srgbClr val="C00000"/>
                </a:solidFill>
                <a:ea typeface="ヒラギノ角ゴ Pro W3" charset="-128"/>
              </a:rPr>
              <a:t>otential</a:t>
            </a:r>
            <a:endParaRPr lang="en-US" sz="3200" b="1" dirty="0">
              <a:solidFill>
                <a:srgbClr val="C00000"/>
              </a:solidFill>
              <a:ea typeface="ヒラギノ角ゴ Pro W3" charset="-128"/>
            </a:endParaRPr>
          </a:p>
        </p:txBody>
      </p:sp>
    </p:spTree>
    <p:extLst>
      <p:ext uri="{BB962C8B-B14F-4D97-AF65-F5344CB8AC3E}">
        <p14:creationId xmlns:p14="http://schemas.microsoft.com/office/powerpoint/2010/main" val="15916834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5</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a</a:t>
            </a:r>
            <a:endParaRPr lang="en-US" sz="4000" dirty="0" smtClean="0">
              <a:solidFill>
                <a:srgbClr val="C00000"/>
              </a:solidFill>
            </a:endParaRPr>
          </a:p>
          <a:p>
            <a:pPr marL="0" indent="0" algn="ctr">
              <a:buNone/>
            </a:pPr>
            <a:r>
              <a:rPr lang="en-US" sz="3600" b="1" dirty="0" smtClean="0">
                <a:solidFill>
                  <a:srgbClr val="002060"/>
                </a:solidFill>
              </a:rPr>
              <a:t>Clue: more acetylcholine and stimulatory</a:t>
            </a:r>
            <a:endParaRPr lang="en-US" sz="3600" b="1" dirty="0">
              <a:solidFill>
                <a:srgbClr val="002060"/>
              </a:solidFill>
            </a:endParaRPr>
          </a:p>
        </p:txBody>
      </p:sp>
    </p:spTree>
    <p:extLst>
      <p:ext uri="{BB962C8B-B14F-4D97-AF65-F5344CB8AC3E}">
        <p14:creationId xmlns:p14="http://schemas.microsoft.com/office/powerpoint/2010/main" val="352844550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1607"/>
            <a:ext cx="8229600" cy="1000370"/>
          </a:xfrm>
        </p:spPr>
        <p:txBody>
          <a:bodyPr>
            <a:normAutofit/>
          </a:bodyPr>
          <a:lstStyle/>
          <a:p>
            <a:r>
              <a:rPr lang="en-US" sz="2800" b="1" dirty="0">
                <a:solidFill>
                  <a:srgbClr val="C00000"/>
                </a:solidFill>
              </a:rPr>
              <a:t>Transmission of information between neurons occurs across synapses</a:t>
            </a:r>
          </a:p>
        </p:txBody>
      </p:sp>
      <p:pic>
        <p:nvPicPr>
          <p:cNvPr id="9218" name="Picture 2" descr="D:\Chapter_48\B_Jpeg_Images\48_Labeled_Images\48_15ChemicalSynapse-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8704" y="1171977"/>
            <a:ext cx="8546592" cy="482193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326524" y="6156100"/>
            <a:ext cx="7237927" cy="461665"/>
          </a:xfrm>
          <a:prstGeom prst="rect">
            <a:avLst/>
          </a:prstGeom>
          <a:noFill/>
        </p:spPr>
        <p:txBody>
          <a:bodyPr wrap="square" rtlCol="0">
            <a:spAutoFit/>
          </a:bodyPr>
          <a:lstStyle/>
          <a:p>
            <a:r>
              <a:rPr lang="en-US" sz="2400" b="1" dirty="0">
                <a:solidFill>
                  <a:srgbClr val="C00000"/>
                </a:solidFill>
              </a:rPr>
              <a:t>The response can be stimulatory or </a:t>
            </a:r>
            <a:r>
              <a:rPr lang="en-US" sz="2400" b="1" dirty="0" smtClean="0">
                <a:solidFill>
                  <a:srgbClr val="C00000"/>
                </a:solidFill>
              </a:rPr>
              <a:t>inhibitory</a:t>
            </a:r>
            <a:endParaRPr lang="en-US" sz="2400" b="1" dirty="0">
              <a:solidFill>
                <a:srgbClr val="C00000"/>
              </a:solidFill>
            </a:endParaRPr>
          </a:p>
        </p:txBody>
      </p:sp>
    </p:spTree>
    <p:extLst>
      <p:ext uri="{BB962C8B-B14F-4D97-AF65-F5344CB8AC3E}">
        <p14:creationId xmlns:p14="http://schemas.microsoft.com/office/powerpoint/2010/main" val="263772468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6</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b</a:t>
            </a:r>
            <a:endParaRPr lang="en-US" sz="9600" dirty="0" smtClean="0">
              <a:solidFill>
                <a:srgbClr val="C00000"/>
              </a:solidFill>
            </a:endParaRPr>
          </a:p>
          <a:p>
            <a:pPr marL="0" indent="0" algn="ctr">
              <a:buNone/>
            </a:pPr>
            <a:r>
              <a:rPr lang="en-US" sz="3600" b="1" dirty="0">
                <a:solidFill>
                  <a:srgbClr val="002060"/>
                </a:solidFill>
              </a:rPr>
              <a:t>Clue</a:t>
            </a:r>
            <a:r>
              <a:rPr lang="en-US" sz="3600" b="1" dirty="0" smtClean="0">
                <a:solidFill>
                  <a:srgbClr val="002060"/>
                </a:solidFill>
              </a:rPr>
              <a:t>: insects lack specific defense responses</a:t>
            </a:r>
            <a:endParaRPr lang="en-US" sz="3600" b="1" i="1" dirty="0">
              <a:solidFill>
                <a:srgbClr val="002060"/>
              </a:solidFill>
            </a:endParaRPr>
          </a:p>
        </p:txBody>
      </p:sp>
    </p:spTree>
    <p:extLst>
      <p:ext uri="{BB962C8B-B14F-4D97-AF65-F5344CB8AC3E}">
        <p14:creationId xmlns:p14="http://schemas.microsoft.com/office/powerpoint/2010/main" val="159640818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D:\Chapter_43\B_Jpeg_Images\43_Labeled_Images\43_02ImmunityOverview-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85543" y="140207"/>
            <a:ext cx="5986577" cy="682103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47483" y="140208"/>
            <a:ext cx="4778478" cy="1200329"/>
          </a:xfrm>
          <a:prstGeom prst="rect">
            <a:avLst/>
          </a:prstGeom>
          <a:noFill/>
        </p:spPr>
        <p:txBody>
          <a:bodyPr wrap="square" rtlCol="0">
            <a:spAutoFit/>
          </a:bodyPr>
          <a:lstStyle/>
          <a:p>
            <a:pPr algn="ctr"/>
            <a:r>
              <a:rPr lang="en-US" sz="3600" b="1" dirty="0" smtClean="0">
                <a:solidFill>
                  <a:srgbClr val="C00000"/>
                </a:solidFill>
              </a:rPr>
              <a:t>Specific vs. Nonspecific Responses</a:t>
            </a:r>
            <a:endParaRPr lang="en-US" sz="3600" b="1" dirty="0">
              <a:solidFill>
                <a:srgbClr val="C00000"/>
              </a:solidFill>
            </a:endParaRPr>
          </a:p>
        </p:txBody>
      </p:sp>
    </p:spTree>
    <p:extLst>
      <p:ext uri="{BB962C8B-B14F-4D97-AF65-F5344CB8AC3E}">
        <p14:creationId xmlns:p14="http://schemas.microsoft.com/office/powerpoint/2010/main" val="331356246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8929" y="1082112"/>
            <a:ext cx="2831692" cy="1143000"/>
          </a:xfrm>
        </p:spPr>
        <p:txBody>
          <a:bodyPr>
            <a:noAutofit/>
          </a:bodyPr>
          <a:lstStyle/>
          <a:p>
            <a:r>
              <a:rPr lang="en-US" sz="3600" b="1" dirty="0" smtClean="0">
                <a:solidFill>
                  <a:srgbClr val="C00000"/>
                </a:solidFill>
              </a:rPr>
              <a:t>Example of Non-specific Defenses: Phagocytosis</a:t>
            </a:r>
            <a:endParaRPr lang="en-US" sz="3600" b="1" dirty="0">
              <a:solidFill>
                <a:srgbClr val="C00000"/>
              </a:solidFill>
            </a:endParaRPr>
          </a:p>
        </p:txBody>
      </p:sp>
      <p:pic>
        <p:nvPicPr>
          <p:cNvPr id="4" name="Picture 2" descr="D:\Chapter_43\B_Jpeg_Images\43_Labeled_Images\43_03PhagocytosisProcess-L.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872552" y="1"/>
            <a:ext cx="456352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092127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7</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c</a:t>
            </a:r>
            <a:endParaRPr lang="en-US" sz="4000" dirty="0" smtClean="0">
              <a:solidFill>
                <a:srgbClr val="C00000"/>
              </a:solidFill>
            </a:endParaRPr>
          </a:p>
          <a:p>
            <a:pPr marL="0" indent="0" algn="ctr">
              <a:buNone/>
            </a:pPr>
            <a:r>
              <a:rPr lang="en-US" sz="3600" b="1" dirty="0" smtClean="0">
                <a:solidFill>
                  <a:srgbClr val="002060"/>
                </a:solidFill>
              </a:rPr>
              <a:t>Clue: B cells produce antibodies</a:t>
            </a:r>
            <a:endParaRPr lang="en-US" sz="3600" b="1" dirty="0">
              <a:solidFill>
                <a:srgbClr val="002060"/>
              </a:solidFill>
            </a:endParaRPr>
          </a:p>
        </p:txBody>
      </p:sp>
    </p:spTree>
    <p:extLst>
      <p:ext uri="{BB962C8B-B14F-4D97-AF65-F5344CB8AC3E}">
        <p14:creationId xmlns:p14="http://schemas.microsoft.com/office/powerpoint/2010/main" val="25886452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D:\Chapter_43\B_Jpeg_Images\43_Labeled_Images\43_16-AcquiredImmune-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3174" y="-15653"/>
            <a:ext cx="7740026" cy="68736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965390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D:\Chapter_43\B_Jpeg_Images\43_Labeled_Images\43_18CytotoxicTCell_3-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1292" y="3943439"/>
            <a:ext cx="7359445" cy="283661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D:\Chapter_43\B_Jpeg_Images\43_Labeled_Images\43_19BCellActivation_3-L.jpg"/>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1135035" y="427036"/>
            <a:ext cx="7359445" cy="310977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206477" y="7055"/>
            <a:ext cx="5574890" cy="523220"/>
          </a:xfrm>
          <a:prstGeom prst="rect">
            <a:avLst/>
          </a:prstGeom>
          <a:noFill/>
        </p:spPr>
        <p:txBody>
          <a:bodyPr wrap="square" rtlCol="0">
            <a:spAutoFit/>
          </a:bodyPr>
          <a:lstStyle/>
          <a:p>
            <a:r>
              <a:rPr lang="en-US" sz="2800" b="1" dirty="0" smtClean="0">
                <a:solidFill>
                  <a:srgbClr val="C00000"/>
                </a:solidFill>
              </a:rPr>
              <a:t>Humoral Immune Response</a:t>
            </a:r>
            <a:endParaRPr lang="en-US" sz="2800" b="1" dirty="0">
              <a:solidFill>
                <a:srgbClr val="C00000"/>
              </a:solidFill>
            </a:endParaRPr>
          </a:p>
        </p:txBody>
      </p:sp>
      <p:sp>
        <p:nvSpPr>
          <p:cNvPr id="3" name="TextBox 2"/>
          <p:cNvSpPr txBox="1"/>
          <p:nvPr/>
        </p:nvSpPr>
        <p:spPr>
          <a:xfrm>
            <a:off x="51618" y="3681829"/>
            <a:ext cx="5884607" cy="523220"/>
          </a:xfrm>
          <a:prstGeom prst="rect">
            <a:avLst/>
          </a:prstGeom>
          <a:noFill/>
        </p:spPr>
        <p:txBody>
          <a:bodyPr wrap="square" rtlCol="0">
            <a:spAutoFit/>
          </a:bodyPr>
          <a:lstStyle/>
          <a:p>
            <a:r>
              <a:rPr lang="en-US" sz="2800" b="1" dirty="0" smtClean="0">
                <a:solidFill>
                  <a:srgbClr val="C00000"/>
                </a:solidFill>
              </a:rPr>
              <a:t>Cell-mediated Immune </a:t>
            </a:r>
            <a:r>
              <a:rPr lang="en-US" sz="2800" b="1" dirty="0">
                <a:solidFill>
                  <a:srgbClr val="C00000"/>
                </a:solidFill>
              </a:rPr>
              <a:t>R</a:t>
            </a:r>
            <a:r>
              <a:rPr lang="en-US" sz="2800" b="1" dirty="0" smtClean="0">
                <a:solidFill>
                  <a:srgbClr val="C00000"/>
                </a:solidFill>
              </a:rPr>
              <a:t>esponse</a:t>
            </a:r>
            <a:endParaRPr lang="en-US" sz="2800" b="1" dirty="0">
              <a:solidFill>
                <a:srgbClr val="C00000"/>
              </a:solidFill>
            </a:endParaRPr>
          </a:p>
        </p:txBody>
      </p:sp>
    </p:spTree>
    <p:extLst>
      <p:ext uri="{BB962C8B-B14F-4D97-AF65-F5344CB8AC3E}">
        <p14:creationId xmlns:p14="http://schemas.microsoft.com/office/powerpoint/2010/main" val="154356366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D:\Chapter_43\B_Jpeg_Images\43_Labeled_Images\43_15MemorySpecificity-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0976" y="280416"/>
            <a:ext cx="7242048" cy="65775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89689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1</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d</a:t>
            </a:r>
            <a:endParaRPr lang="en-US" sz="4000" dirty="0" smtClean="0">
              <a:solidFill>
                <a:srgbClr val="C00000"/>
              </a:solidFill>
            </a:endParaRPr>
          </a:p>
          <a:p>
            <a:pPr marL="0" indent="0" algn="ctr">
              <a:buNone/>
            </a:pPr>
            <a:r>
              <a:rPr lang="en-US" sz="3600" b="1" dirty="0" smtClean="0">
                <a:solidFill>
                  <a:srgbClr val="002060"/>
                </a:solidFill>
              </a:rPr>
              <a:t>Clue: the most similar</a:t>
            </a:r>
            <a:endParaRPr lang="en-US" sz="3600" b="1" dirty="0">
              <a:solidFill>
                <a:srgbClr val="002060"/>
              </a:solidFill>
            </a:endParaRPr>
          </a:p>
        </p:txBody>
      </p:sp>
    </p:spTree>
    <p:extLst>
      <p:ext uri="{BB962C8B-B14F-4D97-AF65-F5344CB8AC3E}">
        <p14:creationId xmlns:p14="http://schemas.microsoft.com/office/powerpoint/2010/main" val="163444475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71700" y="114936"/>
            <a:ext cx="5280660" cy="1143000"/>
          </a:xfrm>
        </p:spPr>
        <p:txBody>
          <a:bodyPr>
            <a:normAutofit/>
          </a:bodyPr>
          <a:lstStyle/>
          <a:p>
            <a:r>
              <a:rPr lang="en-US" sz="3600" b="1" dirty="0" smtClean="0"/>
              <a:t>Math Grid In 1</a:t>
            </a:r>
            <a:endParaRPr lang="en-US" sz="3600" b="1" dirty="0"/>
          </a:p>
        </p:txBody>
      </p:sp>
      <p:sp>
        <p:nvSpPr>
          <p:cNvPr id="3" name="Content Placeholder 2"/>
          <p:cNvSpPr>
            <a:spLocks noGrp="1"/>
          </p:cNvSpPr>
          <p:nvPr>
            <p:ph idx="1"/>
          </p:nvPr>
        </p:nvSpPr>
        <p:spPr>
          <a:xfrm>
            <a:off x="425002" y="1257936"/>
            <a:ext cx="8021767" cy="4960620"/>
          </a:xfrm>
        </p:spPr>
        <p:txBody>
          <a:bodyPr>
            <a:normAutofit/>
          </a:bodyPr>
          <a:lstStyle/>
          <a:p>
            <a:pPr marL="0" indent="0">
              <a:buNone/>
            </a:pPr>
            <a:r>
              <a:rPr lang="en-US" sz="2800" b="1" dirty="0" smtClean="0"/>
              <a:t>The correct answer: </a:t>
            </a:r>
            <a:r>
              <a:rPr lang="en-US" sz="2800" b="1" dirty="0" smtClean="0">
                <a:solidFill>
                  <a:srgbClr val="C00000"/>
                </a:solidFill>
              </a:rPr>
              <a:t>-72 mV</a:t>
            </a:r>
          </a:p>
          <a:p>
            <a:pPr marL="0" indent="0">
              <a:buNone/>
            </a:pPr>
            <a:endParaRPr lang="en-US" sz="2800" b="1" dirty="0"/>
          </a:p>
          <a:p>
            <a:pPr marL="0" indent="0">
              <a:buNone/>
            </a:pPr>
            <a:r>
              <a:rPr lang="en-US" sz="2800" b="1" dirty="0" smtClean="0"/>
              <a:t>Solution:	</a:t>
            </a:r>
          </a:p>
          <a:p>
            <a:pPr marL="0" indent="0">
              <a:buNone/>
            </a:pPr>
            <a:r>
              <a:rPr lang="en-US" altLang="en-US" sz="2800" dirty="0"/>
              <a:t>Summation = </a:t>
            </a:r>
            <a:r>
              <a:rPr lang="en-US" altLang="en-US" sz="2800" dirty="0" smtClean="0"/>
              <a:t>add</a:t>
            </a:r>
          </a:p>
          <a:p>
            <a:pPr marL="0" indent="0">
              <a:buNone/>
            </a:pPr>
            <a:endParaRPr lang="en-US" sz="1000" b="1" dirty="0"/>
          </a:p>
          <a:p>
            <a:pPr marL="0" indent="0">
              <a:buNone/>
            </a:pPr>
            <a:r>
              <a:rPr lang="en-US" altLang="en-US" sz="2800" dirty="0" smtClean="0">
                <a:solidFill>
                  <a:srgbClr val="C00000"/>
                </a:solidFill>
              </a:rPr>
              <a:t>Starting membrane potential = -</a:t>
            </a:r>
            <a:r>
              <a:rPr lang="en-US" altLang="en-US" sz="2800" dirty="0">
                <a:solidFill>
                  <a:srgbClr val="C00000"/>
                </a:solidFill>
              </a:rPr>
              <a:t>70 mV</a:t>
            </a:r>
          </a:p>
          <a:p>
            <a:pPr marL="0" indent="0">
              <a:buNone/>
            </a:pPr>
            <a:r>
              <a:rPr lang="en-US" altLang="en-US" sz="2800" dirty="0" smtClean="0">
                <a:solidFill>
                  <a:srgbClr val="002060"/>
                </a:solidFill>
              </a:rPr>
              <a:t>IPSP </a:t>
            </a:r>
            <a:r>
              <a:rPr lang="en-US" altLang="en-US" sz="2800" dirty="0">
                <a:solidFill>
                  <a:srgbClr val="002060"/>
                </a:solidFill>
              </a:rPr>
              <a:t>= -</a:t>
            </a:r>
            <a:r>
              <a:rPr lang="en-US" altLang="en-US" sz="2800" dirty="0" smtClean="0">
                <a:solidFill>
                  <a:srgbClr val="002060"/>
                </a:solidFill>
              </a:rPr>
              <a:t>0.5 mV </a:t>
            </a:r>
            <a:r>
              <a:rPr lang="en-US" altLang="en-US" sz="2800" dirty="0">
                <a:solidFill>
                  <a:srgbClr val="002060"/>
                </a:solidFill>
              </a:rPr>
              <a:t>x 6 = -</a:t>
            </a:r>
            <a:r>
              <a:rPr lang="en-US" altLang="en-US" sz="2800" dirty="0" smtClean="0">
                <a:solidFill>
                  <a:srgbClr val="002060"/>
                </a:solidFill>
              </a:rPr>
              <a:t>3.0 mV</a:t>
            </a:r>
            <a:endParaRPr lang="en-US" altLang="en-US" sz="2800" dirty="0">
              <a:solidFill>
                <a:srgbClr val="002060"/>
              </a:solidFill>
            </a:endParaRPr>
          </a:p>
          <a:p>
            <a:pPr marL="0" indent="0">
              <a:buNone/>
            </a:pPr>
            <a:r>
              <a:rPr lang="en-US" altLang="en-US" sz="2800" dirty="0" smtClean="0">
                <a:solidFill>
                  <a:srgbClr val="006600"/>
                </a:solidFill>
              </a:rPr>
              <a:t>EPSP </a:t>
            </a:r>
            <a:r>
              <a:rPr lang="en-US" altLang="en-US" sz="2800" dirty="0">
                <a:solidFill>
                  <a:srgbClr val="006600"/>
                </a:solidFill>
              </a:rPr>
              <a:t>= 0.5 </a:t>
            </a:r>
            <a:r>
              <a:rPr lang="en-US" altLang="en-US" sz="2800" dirty="0" smtClean="0">
                <a:solidFill>
                  <a:srgbClr val="006600"/>
                </a:solidFill>
              </a:rPr>
              <a:t>mV x </a:t>
            </a:r>
            <a:r>
              <a:rPr lang="en-US" altLang="en-US" sz="2800" dirty="0">
                <a:solidFill>
                  <a:srgbClr val="006600"/>
                </a:solidFill>
              </a:rPr>
              <a:t>2 = </a:t>
            </a:r>
            <a:r>
              <a:rPr lang="en-US" altLang="en-US" sz="2800" dirty="0" smtClean="0">
                <a:solidFill>
                  <a:srgbClr val="006600"/>
                </a:solidFill>
              </a:rPr>
              <a:t>1.0 mV</a:t>
            </a:r>
            <a:endParaRPr lang="en-US" altLang="en-US" sz="2800" dirty="0">
              <a:solidFill>
                <a:srgbClr val="006600"/>
              </a:solidFill>
            </a:endParaRPr>
          </a:p>
          <a:p>
            <a:pPr marL="0" indent="0">
              <a:buNone/>
            </a:pPr>
            <a:r>
              <a:rPr lang="en-US" altLang="en-US" sz="2800" b="1" dirty="0" smtClean="0"/>
              <a:t>-70 mV </a:t>
            </a:r>
            <a:r>
              <a:rPr lang="en-US" altLang="en-US" sz="2800" b="1" dirty="0"/>
              <a:t>+ </a:t>
            </a:r>
            <a:r>
              <a:rPr lang="en-US" altLang="en-US" sz="2800" b="1" dirty="0" smtClean="0"/>
              <a:t>(-3.0 mV) </a:t>
            </a:r>
            <a:r>
              <a:rPr lang="en-US" altLang="en-US" sz="2800" b="1" dirty="0"/>
              <a:t>+ </a:t>
            </a:r>
            <a:r>
              <a:rPr lang="en-US" altLang="en-US" sz="2800" b="1" dirty="0" smtClean="0"/>
              <a:t>1.0 mV </a:t>
            </a:r>
            <a:r>
              <a:rPr lang="en-US" altLang="en-US" sz="2800" b="1" dirty="0"/>
              <a:t>= -</a:t>
            </a:r>
            <a:r>
              <a:rPr lang="en-US" altLang="en-US" sz="2800" b="1" dirty="0" smtClean="0"/>
              <a:t>72.0 mV</a:t>
            </a:r>
          </a:p>
          <a:p>
            <a:pPr marL="0" indent="0">
              <a:buNone/>
            </a:pPr>
            <a:r>
              <a:rPr lang="en-US" altLang="en-US" sz="2800" dirty="0" smtClean="0">
                <a:solidFill>
                  <a:srgbClr val="C00000"/>
                </a:solidFill>
              </a:rPr>
              <a:t>Nearest whole number = -72 mV</a:t>
            </a:r>
            <a:endParaRPr lang="en-US" altLang="en-US" sz="2800" dirty="0">
              <a:solidFill>
                <a:srgbClr val="C00000"/>
              </a:solidFill>
            </a:endParaRPr>
          </a:p>
          <a:p>
            <a:pPr marL="0" indent="0">
              <a:buNone/>
            </a:pPr>
            <a:endParaRPr lang="en-US" sz="2400" b="1" dirty="0" smtClean="0"/>
          </a:p>
          <a:p>
            <a:pPr marL="0" indent="0">
              <a:buNone/>
            </a:pPr>
            <a:endParaRPr lang="en-US" sz="2400" dirty="0">
              <a:solidFill>
                <a:srgbClr val="0000FF"/>
              </a:solidFill>
            </a:endParaRPr>
          </a:p>
        </p:txBody>
      </p:sp>
    </p:spTree>
    <p:extLst>
      <p:ext uri="{BB962C8B-B14F-4D97-AF65-F5344CB8AC3E}">
        <p14:creationId xmlns:p14="http://schemas.microsoft.com/office/powerpoint/2010/main" val="202705775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Short Free Response 1</a:t>
            </a:r>
            <a:br>
              <a:rPr lang="en-US" sz="3600" b="1" dirty="0" smtClean="0"/>
            </a:br>
            <a:r>
              <a:rPr lang="en-US" sz="2800" b="1" dirty="0" smtClean="0">
                <a:solidFill>
                  <a:srgbClr val="002060"/>
                </a:solidFill>
              </a:rPr>
              <a:t>4 points possible</a:t>
            </a:r>
            <a:endParaRPr lang="en-US" sz="2800" b="1" dirty="0">
              <a:solidFill>
                <a:srgbClr val="002060"/>
              </a:solidFill>
            </a:endParaRPr>
          </a:p>
        </p:txBody>
      </p:sp>
      <p:sp>
        <p:nvSpPr>
          <p:cNvPr id="3" name="Content Placeholder 2"/>
          <p:cNvSpPr>
            <a:spLocks noGrp="1"/>
          </p:cNvSpPr>
          <p:nvPr>
            <p:ph idx="1"/>
          </p:nvPr>
        </p:nvSpPr>
        <p:spPr>
          <a:xfrm>
            <a:off x="251460" y="1417638"/>
            <a:ext cx="8743950" cy="5440362"/>
          </a:xfrm>
        </p:spPr>
        <p:txBody>
          <a:bodyPr>
            <a:normAutofit/>
          </a:bodyPr>
          <a:lstStyle/>
          <a:p>
            <a:pPr marL="0" indent="0">
              <a:buNone/>
            </a:pPr>
            <a:r>
              <a:rPr lang="en-US" sz="2000" b="1" u="sng" dirty="0" smtClean="0">
                <a:solidFill>
                  <a:srgbClr val="C00000"/>
                </a:solidFill>
              </a:rPr>
              <a:t>Stimulus/Receptor Action (1 </a:t>
            </a:r>
            <a:r>
              <a:rPr lang="en-US" sz="2000" b="1" u="sng" dirty="0" err="1" smtClean="0">
                <a:solidFill>
                  <a:srgbClr val="C00000"/>
                </a:solidFill>
              </a:rPr>
              <a:t>pt</a:t>
            </a:r>
            <a:r>
              <a:rPr lang="en-US" sz="2000" b="1" u="sng" dirty="0" smtClean="0">
                <a:solidFill>
                  <a:srgbClr val="C00000"/>
                </a:solidFill>
              </a:rPr>
              <a:t>)</a:t>
            </a:r>
          </a:p>
          <a:p>
            <a:r>
              <a:rPr lang="en-US" sz="2000" b="1" dirty="0" smtClean="0">
                <a:solidFill>
                  <a:srgbClr val="C00000"/>
                </a:solidFill>
              </a:rPr>
              <a:t>Stimulus (sound waves, pressure, etc.) producing an appropriate receptor action (eardrum vibrating, cochlear hairs vibrating or bending, etc.)</a:t>
            </a:r>
          </a:p>
          <a:p>
            <a:pPr marL="0" indent="0">
              <a:buNone/>
            </a:pPr>
            <a:r>
              <a:rPr lang="en-US" sz="2000" b="1" u="sng" dirty="0" smtClean="0">
                <a:solidFill>
                  <a:srgbClr val="002060"/>
                </a:solidFill>
              </a:rPr>
              <a:t>Input/Sensory/Afferent (1 </a:t>
            </a:r>
            <a:r>
              <a:rPr lang="en-US" sz="2000" b="1" u="sng" dirty="0" err="1" smtClean="0">
                <a:solidFill>
                  <a:srgbClr val="002060"/>
                </a:solidFill>
              </a:rPr>
              <a:t>pt</a:t>
            </a:r>
            <a:r>
              <a:rPr lang="en-US" sz="2000" b="1" u="sng" dirty="0" smtClean="0">
                <a:solidFill>
                  <a:srgbClr val="002060"/>
                </a:solidFill>
              </a:rPr>
              <a:t>)</a:t>
            </a:r>
          </a:p>
          <a:p>
            <a:r>
              <a:rPr lang="en-US" sz="2000" b="1" dirty="0" smtClean="0">
                <a:solidFill>
                  <a:srgbClr val="002060"/>
                </a:solidFill>
              </a:rPr>
              <a:t>Signal direction toward the central nervous system</a:t>
            </a:r>
          </a:p>
          <a:p>
            <a:pPr marL="0" indent="0">
              <a:buNone/>
            </a:pPr>
            <a:r>
              <a:rPr lang="en-US" sz="2000" b="1" u="sng" dirty="0" smtClean="0">
                <a:solidFill>
                  <a:srgbClr val="006600"/>
                </a:solidFill>
              </a:rPr>
              <a:t>Integration (1 </a:t>
            </a:r>
            <a:r>
              <a:rPr lang="en-US" sz="2000" b="1" u="sng" dirty="0" err="1" smtClean="0">
                <a:solidFill>
                  <a:srgbClr val="006600"/>
                </a:solidFill>
              </a:rPr>
              <a:t>pt</a:t>
            </a:r>
            <a:r>
              <a:rPr lang="en-US" sz="2000" b="1" u="sng" dirty="0" smtClean="0">
                <a:solidFill>
                  <a:srgbClr val="006600"/>
                </a:solidFill>
              </a:rPr>
              <a:t>)</a:t>
            </a:r>
          </a:p>
          <a:p>
            <a:r>
              <a:rPr lang="en-US" sz="2000" b="1" dirty="0" smtClean="0">
                <a:solidFill>
                  <a:srgbClr val="006600"/>
                </a:solidFill>
              </a:rPr>
              <a:t>Processing/Interpretation by CNS</a:t>
            </a:r>
          </a:p>
          <a:p>
            <a:r>
              <a:rPr lang="en-US" sz="2000" b="1" dirty="0" smtClean="0">
                <a:solidFill>
                  <a:srgbClr val="006600"/>
                </a:solidFill>
              </a:rPr>
              <a:t>Interneurons/Association/Communicating</a:t>
            </a:r>
          </a:p>
          <a:p>
            <a:pPr marL="0" indent="0">
              <a:buNone/>
            </a:pPr>
            <a:r>
              <a:rPr lang="en-US" sz="2000" b="1" u="sng" dirty="0" smtClean="0"/>
              <a:t>Output/Motor/Efferent Response (1 </a:t>
            </a:r>
            <a:r>
              <a:rPr lang="en-US" sz="2000" b="1" u="sng" dirty="0" err="1" smtClean="0"/>
              <a:t>pt</a:t>
            </a:r>
            <a:r>
              <a:rPr lang="en-US" sz="2000" b="1" u="sng" dirty="0" smtClean="0"/>
              <a:t>)</a:t>
            </a:r>
          </a:p>
          <a:p>
            <a:r>
              <a:rPr lang="en-US" sz="2000" b="1" dirty="0" smtClean="0"/>
              <a:t>Signal direction toward effectors </a:t>
            </a:r>
            <a:r>
              <a:rPr lang="en-US" sz="2000" b="1" dirty="0" smtClean="0"/>
              <a:t>or </a:t>
            </a:r>
            <a:r>
              <a:rPr lang="en-US" sz="2000" b="1" dirty="0" smtClean="0"/>
              <a:t>description of the response (e.g., increase in blood pressure or </a:t>
            </a:r>
            <a:r>
              <a:rPr lang="en-US" sz="2000" b="1" dirty="0" smtClean="0"/>
              <a:t>heart </a:t>
            </a:r>
            <a:r>
              <a:rPr lang="en-US" sz="2000" b="1" dirty="0" smtClean="0"/>
              <a:t>rate, muscle </a:t>
            </a:r>
            <a:r>
              <a:rPr lang="en-US" sz="2000" b="1" dirty="0" smtClean="0"/>
              <a:t>contraction; </a:t>
            </a:r>
            <a:r>
              <a:rPr lang="en-US" sz="2000" b="1" dirty="0" smtClean="0"/>
              <a:t>not just turning head)</a:t>
            </a:r>
          </a:p>
          <a:p>
            <a:pPr marL="0" indent="0">
              <a:buNone/>
            </a:pPr>
            <a:r>
              <a:rPr lang="en-US" sz="2000" b="1" u="sng" dirty="0" smtClean="0">
                <a:solidFill>
                  <a:srgbClr val="C00000"/>
                </a:solidFill>
              </a:rPr>
              <a:t>Possible Elaboration (1 </a:t>
            </a:r>
            <a:r>
              <a:rPr lang="en-US" sz="2000" b="1" u="sng" dirty="0" err="1" smtClean="0">
                <a:solidFill>
                  <a:srgbClr val="C00000"/>
                </a:solidFill>
              </a:rPr>
              <a:t>pt</a:t>
            </a:r>
            <a:r>
              <a:rPr lang="en-US" sz="2000" b="1" u="sng" dirty="0" smtClean="0">
                <a:solidFill>
                  <a:srgbClr val="C00000"/>
                </a:solidFill>
              </a:rPr>
              <a:t>)</a:t>
            </a:r>
          </a:p>
          <a:p>
            <a:r>
              <a:rPr lang="en-US" sz="2000" b="1" dirty="0" smtClean="0">
                <a:solidFill>
                  <a:srgbClr val="C00000"/>
                </a:solidFill>
              </a:rPr>
              <a:t>Neural electrophysiology (e.g., action potential, neurotransmitters, synapse)</a:t>
            </a:r>
          </a:p>
          <a:p>
            <a:r>
              <a:rPr lang="en-US" sz="2000" b="1" dirty="0" smtClean="0">
                <a:solidFill>
                  <a:srgbClr val="C00000"/>
                </a:solidFill>
              </a:rPr>
              <a:t>Neuron structure and impulse pathway</a:t>
            </a:r>
          </a:p>
          <a:p>
            <a:r>
              <a:rPr lang="en-US" sz="2000" b="1" dirty="0" smtClean="0">
                <a:solidFill>
                  <a:srgbClr val="C00000"/>
                </a:solidFill>
              </a:rPr>
              <a:t>Sensory physiology</a:t>
            </a:r>
            <a:endParaRPr lang="en-US" sz="2000" b="1" dirty="0">
              <a:solidFill>
                <a:srgbClr val="C00000"/>
              </a:solidFill>
            </a:endParaRPr>
          </a:p>
        </p:txBody>
      </p:sp>
    </p:spTree>
    <p:extLst>
      <p:ext uri="{BB962C8B-B14F-4D97-AF65-F5344CB8AC3E}">
        <p14:creationId xmlns:p14="http://schemas.microsoft.com/office/powerpoint/2010/main" val="243590116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5696" y="120091"/>
            <a:ext cx="8229600" cy="1143000"/>
          </a:xfrm>
        </p:spPr>
        <p:txBody>
          <a:bodyPr>
            <a:normAutofit/>
          </a:bodyPr>
          <a:lstStyle/>
          <a:p>
            <a:r>
              <a:rPr lang="en-US" sz="2800" b="1" dirty="0" smtClean="0">
                <a:solidFill>
                  <a:srgbClr val="C00000"/>
                </a:solidFill>
              </a:rPr>
              <a:t>Nervous system detects signals, transmits and integrates information and produces responses</a:t>
            </a:r>
            <a:endParaRPr lang="en-US" sz="2800" b="1" dirty="0">
              <a:solidFill>
                <a:srgbClr val="C00000"/>
              </a:solidFill>
            </a:endParaRPr>
          </a:p>
        </p:txBody>
      </p:sp>
      <p:pic>
        <p:nvPicPr>
          <p:cNvPr id="1026" name="Picture 2" descr="D:\Chapter_48\B_Jpeg_Images\48_Labeled_Images\48_03InfoProcessingSum-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2850" y="1190077"/>
            <a:ext cx="8002445" cy="56679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193712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9939"/>
            <a:ext cx="8229600" cy="1143000"/>
          </a:xfrm>
        </p:spPr>
        <p:txBody>
          <a:bodyPr>
            <a:normAutofit/>
          </a:bodyPr>
          <a:lstStyle/>
          <a:p>
            <a:r>
              <a:rPr lang="en-US" sz="2800" b="1" dirty="0" smtClean="0">
                <a:solidFill>
                  <a:srgbClr val="C00000"/>
                </a:solidFill>
              </a:rPr>
              <a:t>Reflex arcs produce fast </a:t>
            </a:r>
            <a:r>
              <a:rPr lang="en-US" sz="2800" b="1" dirty="0" smtClean="0">
                <a:solidFill>
                  <a:srgbClr val="C00000"/>
                </a:solidFill>
              </a:rPr>
              <a:t>responses </a:t>
            </a:r>
            <a:r>
              <a:rPr lang="en-US" sz="2800" b="1" dirty="0" smtClean="0">
                <a:solidFill>
                  <a:srgbClr val="C00000"/>
                </a:solidFill>
              </a:rPr>
              <a:t>due to no brain involvement</a:t>
            </a:r>
            <a:endParaRPr lang="en-US" sz="2800" b="1" dirty="0">
              <a:solidFill>
                <a:srgbClr val="C00000"/>
              </a:solidFill>
            </a:endParaRPr>
          </a:p>
        </p:txBody>
      </p:sp>
      <p:pic>
        <p:nvPicPr>
          <p:cNvPr id="14338" name="Picture 2" descr="D:\Chapter_49\B_Jpeg_Images\49_Labeled_Images\49_03KneeJerkReflex-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6779" y="1126436"/>
            <a:ext cx="7150094" cy="56201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554027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Short Free Response 2</a:t>
            </a:r>
            <a:br>
              <a:rPr lang="en-US" sz="3600" b="1" dirty="0" smtClean="0"/>
            </a:br>
            <a:r>
              <a:rPr lang="en-US" sz="2800" b="1" dirty="0">
                <a:solidFill>
                  <a:srgbClr val="002060"/>
                </a:solidFill>
              </a:rPr>
              <a:t>4</a:t>
            </a:r>
            <a:r>
              <a:rPr lang="en-US" sz="2800" b="1" dirty="0" smtClean="0">
                <a:solidFill>
                  <a:srgbClr val="002060"/>
                </a:solidFill>
              </a:rPr>
              <a:t> points possible</a:t>
            </a:r>
            <a:endParaRPr lang="en-US" sz="2800" b="1" dirty="0">
              <a:solidFill>
                <a:srgbClr val="002060"/>
              </a:solidFill>
            </a:endParaRPr>
          </a:p>
        </p:txBody>
      </p:sp>
      <p:graphicFrame>
        <p:nvGraphicFramePr>
          <p:cNvPr id="4" name="Table 3"/>
          <p:cNvGraphicFramePr>
            <a:graphicFrameLocks noGrp="1"/>
          </p:cNvGraphicFramePr>
          <p:nvPr>
            <p:extLst>
              <p:ext uri="{D42A27DB-BD31-4B8C-83A1-F6EECF244321}">
                <p14:modId xmlns:p14="http://schemas.microsoft.com/office/powerpoint/2010/main" val="73119568"/>
              </p:ext>
            </p:extLst>
          </p:nvPr>
        </p:nvGraphicFramePr>
        <p:xfrm>
          <a:off x="457200" y="1447134"/>
          <a:ext cx="8318090" cy="4731060"/>
        </p:xfrm>
        <a:graphic>
          <a:graphicData uri="http://schemas.openxmlformats.org/drawingml/2006/table">
            <a:tbl>
              <a:tblPr firstRow="1" firstCol="1" bandRow="1">
                <a:tableStyleId>{5940675A-B579-460E-94D1-54222C63F5DA}</a:tableStyleId>
              </a:tblPr>
              <a:tblGrid>
                <a:gridCol w="3923071"/>
                <a:gridCol w="4395019"/>
              </a:tblGrid>
              <a:tr h="416153">
                <a:tc>
                  <a:txBody>
                    <a:bodyPr/>
                    <a:lstStyle/>
                    <a:p>
                      <a:pPr marL="0" marR="0" algn="ctr">
                        <a:lnSpc>
                          <a:spcPct val="115000"/>
                        </a:lnSpc>
                        <a:spcBef>
                          <a:spcPts val="0"/>
                        </a:spcBef>
                        <a:spcAft>
                          <a:spcPts val="0"/>
                        </a:spcAft>
                      </a:pPr>
                      <a:r>
                        <a:rPr lang="en-US" sz="2800" b="1" dirty="0">
                          <a:effectLst/>
                        </a:rPr>
                        <a:t>Identification – 1 </a:t>
                      </a:r>
                      <a:r>
                        <a:rPr lang="en-US" sz="2800" b="1" dirty="0" err="1">
                          <a:effectLst/>
                        </a:rPr>
                        <a:t>pt</a:t>
                      </a:r>
                      <a:endParaRPr lang="en-US" sz="2800" b="1" dirty="0">
                        <a:solidFill>
                          <a:schemeClr val="tx1"/>
                        </a:solidFill>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2800" b="1" dirty="0">
                          <a:effectLst/>
                        </a:rPr>
                        <a:t>Explanation – 1 </a:t>
                      </a:r>
                      <a:r>
                        <a:rPr lang="en-US" sz="2800" b="1" dirty="0" err="1">
                          <a:effectLst/>
                        </a:rPr>
                        <a:t>pt</a:t>
                      </a:r>
                      <a:endParaRPr lang="en-US" sz="2800" b="1" dirty="0">
                        <a:solidFill>
                          <a:schemeClr val="tx1"/>
                        </a:solidFill>
                        <a:effectLst/>
                        <a:latin typeface="Calibri"/>
                        <a:ea typeface="Calibri"/>
                        <a:cs typeface="Times New Roman"/>
                      </a:endParaRPr>
                    </a:p>
                  </a:txBody>
                  <a:tcPr marL="68580" marR="68580" marT="0" marB="0"/>
                </a:tc>
              </a:tr>
              <a:tr h="858294">
                <a:tc>
                  <a:txBody>
                    <a:bodyPr/>
                    <a:lstStyle/>
                    <a:p>
                      <a:pPr marL="0" marR="0">
                        <a:lnSpc>
                          <a:spcPct val="115000"/>
                        </a:lnSpc>
                        <a:spcBef>
                          <a:spcPts val="0"/>
                        </a:spcBef>
                        <a:spcAft>
                          <a:spcPts val="0"/>
                        </a:spcAft>
                      </a:pPr>
                      <a:r>
                        <a:rPr lang="en-US" sz="2400" b="1" dirty="0" smtClean="0">
                          <a:solidFill>
                            <a:srgbClr val="C00000"/>
                          </a:solidFill>
                          <a:effectLst/>
                          <a:latin typeface="+mn-lt"/>
                          <a:ea typeface="Calibri"/>
                          <a:cs typeface="Times New Roman"/>
                        </a:rPr>
                        <a:t>Physical barriers such as</a:t>
                      </a:r>
                      <a:r>
                        <a:rPr lang="en-US" sz="2400" b="1" baseline="0" dirty="0" smtClean="0">
                          <a:solidFill>
                            <a:srgbClr val="C00000"/>
                          </a:solidFill>
                          <a:effectLst/>
                          <a:latin typeface="+mn-lt"/>
                          <a:ea typeface="Calibri"/>
                          <a:cs typeface="Times New Roman"/>
                        </a:rPr>
                        <a:t> thorns and </a:t>
                      </a:r>
                      <a:r>
                        <a:rPr lang="en-US" sz="2400" b="1" baseline="0" dirty="0" err="1" smtClean="0">
                          <a:solidFill>
                            <a:srgbClr val="C00000"/>
                          </a:solidFill>
                          <a:effectLst/>
                          <a:latin typeface="+mn-lt"/>
                          <a:ea typeface="Calibri"/>
                          <a:cs typeface="Times New Roman"/>
                        </a:rPr>
                        <a:t>trichomes</a:t>
                      </a:r>
                      <a:endParaRPr lang="en-US" sz="2400" b="1" baseline="0" dirty="0" smtClean="0">
                        <a:solidFill>
                          <a:srgbClr val="C00000"/>
                        </a:solidFill>
                        <a:effectLst/>
                        <a:latin typeface="+mn-lt"/>
                        <a:ea typeface="Calibri"/>
                        <a:cs typeface="Times New Roman"/>
                      </a:endParaRPr>
                    </a:p>
                  </a:txBody>
                  <a:tcPr marL="68580" marR="68580" marT="0" marB="0"/>
                </a:tc>
                <a:tc>
                  <a:txBody>
                    <a:bodyPr/>
                    <a:lstStyle/>
                    <a:p>
                      <a:pPr marL="0" marR="0">
                        <a:lnSpc>
                          <a:spcPct val="115000"/>
                        </a:lnSpc>
                        <a:spcBef>
                          <a:spcPts val="0"/>
                        </a:spcBef>
                        <a:spcAft>
                          <a:spcPts val="0"/>
                        </a:spcAft>
                      </a:pPr>
                      <a:r>
                        <a:rPr lang="en-US" sz="2400" b="1" dirty="0" smtClean="0">
                          <a:solidFill>
                            <a:srgbClr val="C00000"/>
                          </a:solidFill>
                          <a:effectLst/>
                          <a:latin typeface="+mn-lt"/>
                          <a:ea typeface="Calibri"/>
                          <a:cs typeface="Times New Roman"/>
                        </a:rPr>
                        <a:t>Decrease </a:t>
                      </a:r>
                      <a:r>
                        <a:rPr lang="en-US" sz="2400" b="1" dirty="0" smtClean="0">
                          <a:solidFill>
                            <a:srgbClr val="C00000"/>
                          </a:solidFill>
                          <a:effectLst/>
                          <a:latin typeface="+mn-lt"/>
                          <a:ea typeface="Calibri"/>
                          <a:cs typeface="Times New Roman"/>
                        </a:rPr>
                        <a:t>grazing, </a:t>
                      </a:r>
                      <a:r>
                        <a:rPr lang="en-US" sz="2400" b="1" dirty="0" smtClean="0">
                          <a:solidFill>
                            <a:srgbClr val="C00000"/>
                          </a:solidFill>
                          <a:effectLst/>
                          <a:latin typeface="+mn-lt"/>
                          <a:ea typeface="Calibri"/>
                          <a:cs typeface="Times New Roman"/>
                        </a:rPr>
                        <a:t>prevent insect eggs from reaching epidermis</a:t>
                      </a:r>
                      <a:endParaRPr lang="en-US" sz="2400" b="1" dirty="0">
                        <a:solidFill>
                          <a:srgbClr val="C00000"/>
                        </a:solidFill>
                        <a:effectLst/>
                        <a:latin typeface="+mn-lt"/>
                        <a:ea typeface="Calibri"/>
                        <a:cs typeface="Times New Roman"/>
                      </a:endParaRPr>
                    </a:p>
                  </a:txBody>
                  <a:tcPr marL="68580" marR="68580" marT="0" marB="0"/>
                </a:tc>
              </a:tr>
              <a:tr h="858294">
                <a:tc>
                  <a:txBody>
                    <a:bodyPr/>
                    <a:lstStyle/>
                    <a:p>
                      <a:pPr marL="0" marR="0">
                        <a:lnSpc>
                          <a:spcPct val="115000"/>
                        </a:lnSpc>
                        <a:spcBef>
                          <a:spcPts val="0"/>
                        </a:spcBef>
                        <a:spcAft>
                          <a:spcPts val="0"/>
                        </a:spcAft>
                      </a:pPr>
                      <a:r>
                        <a:rPr lang="en-US" sz="2400" b="1" baseline="0" dirty="0" smtClean="0">
                          <a:solidFill>
                            <a:srgbClr val="002060"/>
                          </a:solidFill>
                          <a:effectLst/>
                          <a:latin typeface="+mn-lt"/>
                          <a:ea typeface="Calibri"/>
                          <a:cs typeface="Times New Roman"/>
                        </a:rPr>
                        <a:t>Chemical defenses such as production of distasteful or toxic compounds</a:t>
                      </a:r>
                    </a:p>
                  </a:txBody>
                  <a:tcPr marL="68580" marR="68580" marT="0" marB="0"/>
                </a:tc>
                <a:tc>
                  <a:txBody>
                    <a:bodyPr/>
                    <a:lstStyle/>
                    <a:p>
                      <a:pPr marL="0" marR="0">
                        <a:lnSpc>
                          <a:spcPct val="115000"/>
                        </a:lnSpc>
                        <a:spcBef>
                          <a:spcPts val="0"/>
                        </a:spcBef>
                        <a:spcAft>
                          <a:spcPts val="0"/>
                        </a:spcAft>
                      </a:pPr>
                      <a:r>
                        <a:rPr lang="en-US" sz="2400" b="1" dirty="0" smtClean="0">
                          <a:solidFill>
                            <a:srgbClr val="002060"/>
                          </a:solidFill>
                          <a:effectLst/>
                          <a:latin typeface="+mn-lt"/>
                          <a:ea typeface="Calibri"/>
                          <a:cs typeface="Times New Roman"/>
                        </a:rPr>
                        <a:t>Repel</a:t>
                      </a:r>
                      <a:r>
                        <a:rPr lang="en-US" sz="2400" b="1" baseline="0" dirty="0" smtClean="0">
                          <a:solidFill>
                            <a:srgbClr val="002060"/>
                          </a:solidFill>
                          <a:effectLst/>
                          <a:latin typeface="+mn-lt"/>
                          <a:ea typeface="Calibri"/>
                          <a:cs typeface="Times New Roman"/>
                        </a:rPr>
                        <a:t> or damage tissues of herbivores</a:t>
                      </a:r>
                      <a:endParaRPr lang="en-US" sz="2400" b="1" dirty="0">
                        <a:solidFill>
                          <a:srgbClr val="002060"/>
                        </a:solidFill>
                        <a:effectLst/>
                        <a:latin typeface="+mn-lt"/>
                        <a:ea typeface="Calibri"/>
                        <a:cs typeface="Times New Roman"/>
                      </a:endParaRPr>
                    </a:p>
                  </a:txBody>
                  <a:tcPr marL="68580" marR="68580" marT="0" marB="0"/>
                </a:tc>
              </a:tr>
              <a:tr h="858294">
                <a:tc>
                  <a:txBody>
                    <a:bodyPr/>
                    <a:lstStyle/>
                    <a:p>
                      <a:pPr marL="0" marR="0">
                        <a:lnSpc>
                          <a:spcPct val="115000"/>
                        </a:lnSpc>
                        <a:spcBef>
                          <a:spcPts val="0"/>
                        </a:spcBef>
                        <a:spcAft>
                          <a:spcPts val="0"/>
                        </a:spcAft>
                      </a:pPr>
                      <a:r>
                        <a:rPr lang="en-US" sz="2400" b="1" kern="1200" dirty="0">
                          <a:solidFill>
                            <a:srgbClr val="006600"/>
                          </a:solidFill>
                          <a:effectLst/>
                          <a:latin typeface="+mn-lt"/>
                        </a:rPr>
                        <a:t>Physical barriers such as </a:t>
                      </a:r>
                      <a:r>
                        <a:rPr lang="en-US" sz="2400" b="1" kern="1200" dirty="0" smtClean="0">
                          <a:solidFill>
                            <a:srgbClr val="006600"/>
                          </a:solidFill>
                          <a:effectLst/>
                          <a:latin typeface="+mn-lt"/>
                        </a:rPr>
                        <a:t>cell wall,</a:t>
                      </a:r>
                      <a:r>
                        <a:rPr lang="en-US" sz="2400" b="1" kern="1200" baseline="0" dirty="0" smtClean="0">
                          <a:solidFill>
                            <a:srgbClr val="006600"/>
                          </a:solidFill>
                          <a:effectLst/>
                          <a:latin typeface="+mn-lt"/>
                        </a:rPr>
                        <a:t> </a:t>
                      </a:r>
                      <a:r>
                        <a:rPr lang="en-US" sz="2400" b="1" kern="1200" dirty="0" smtClean="0">
                          <a:solidFill>
                            <a:srgbClr val="006600"/>
                          </a:solidFill>
                          <a:effectLst/>
                          <a:latin typeface="+mn-lt"/>
                        </a:rPr>
                        <a:t>epidermis and bark</a:t>
                      </a:r>
                      <a:endParaRPr lang="en-US" sz="2400" b="1" dirty="0">
                        <a:solidFill>
                          <a:srgbClr val="006600"/>
                        </a:solidFill>
                        <a:effectLst/>
                        <a:latin typeface="+mn-lt"/>
                        <a:ea typeface="Calibri"/>
                        <a:cs typeface="Times New Roman"/>
                      </a:endParaRPr>
                    </a:p>
                  </a:txBody>
                  <a:tcPr marL="68580" marR="68580" marT="0" marB="0"/>
                </a:tc>
                <a:tc>
                  <a:txBody>
                    <a:bodyPr/>
                    <a:lstStyle/>
                    <a:p>
                      <a:pPr marL="0" marR="0">
                        <a:lnSpc>
                          <a:spcPct val="115000"/>
                        </a:lnSpc>
                        <a:spcBef>
                          <a:spcPts val="0"/>
                        </a:spcBef>
                        <a:spcAft>
                          <a:spcPts val="0"/>
                        </a:spcAft>
                      </a:pPr>
                      <a:r>
                        <a:rPr lang="en-US" sz="2400" b="1" kern="1200" dirty="0">
                          <a:solidFill>
                            <a:srgbClr val="006600"/>
                          </a:solidFill>
                          <a:effectLst/>
                          <a:latin typeface="+mn-lt"/>
                        </a:rPr>
                        <a:t>Block pathogen </a:t>
                      </a:r>
                      <a:r>
                        <a:rPr lang="en-US" sz="2400" b="1" kern="1200" dirty="0" smtClean="0">
                          <a:solidFill>
                            <a:srgbClr val="006600"/>
                          </a:solidFill>
                          <a:effectLst/>
                          <a:latin typeface="+mn-lt"/>
                        </a:rPr>
                        <a:t>entry</a:t>
                      </a:r>
                      <a:endParaRPr lang="en-US" sz="2400" b="1" dirty="0">
                        <a:solidFill>
                          <a:srgbClr val="006600"/>
                        </a:solidFill>
                        <a:effectLst/>
                        <a:latin typeface="+mn-lt"/>
                        <a:ea typeface="Calibri"/>
                        <a:cs typeface="Times New Roman"/>
                      </a:endParaRPr>
                    </a:p>
                  </a:txBody>
                  <a:tcPr marL="68580" marR="68580" marT="0" marB="0"/>
                </a:tc>
              </a:tr>
              <a:tr h="858294">
                <a:tc>
                  <a:txBody>
                    <a:bodyPr/>
                    <a:lstStyle/>
                    <a:p>
                      <a:pPr marL="0" marR="0">
                        <a:lnSpc>
                          <a:spcPct val="115000"/>
                        </a:lnSpc>
                        <a:spcBef>
                          <a:spcPts val="0"/>
                        </a:spcBef>
                        <a:spcAft>
                          <a:spcPts val="0"/>
                        </a:spcAft>
                      </a:pPr>
                      <a:r>
                        <a:rPr lang="en-US" sz="2400" b="1" kern="1200" dirty="0" smtClean="0">
                          <a:solidFill>
                            <a:schemeClr val="tx1"/>
                          </a:solidFill>
                          <a:effectLst/>
                          <a:latin typeface="+mn-lt"/>
                        </a:rPr>
                        <a:t>Chemical</a:t>
                      </a:r>
                      <a:r>
                        <a:rPr lang="en-US" sz="2400" b="1" kern="1200" baseline="0" dirty="0" smtClean="0">
                          <a:solidFill>
                            <a:schemeClr val="tx1"/>
                          </a:solidFill>
                          <a:effectLst/>
                          <a:latin typeface="+mn-lt"/>
                        </a:rPr>
                        <a:t> </a:t>
                      </a:r>
                      <a:r>
                        <a:rPr lang="en-US" sz="2400" b="1" kern="1200" dirty="0" smtClean="0">
                          <a:solidFill>
                            <a:schemeClr val="tx1"/>
                          </a:solidFill>
                          <a:effectLst/>
                          <a:latin typeface="+mn-lt"/>
                        </a:rPr>
                        <a:t>defenses such as hypersensitivity</a:t>
                      </a:r>
                      <a:r>
                        <a:rPr lang="en-US" sz="2400" b="1" kern="1200" baseline="0" dirty="0" smtClean="0">
                          <a:solidFill>
                            <a:schemeClr val="tx1"/>
                          </a:solidFill>
                          <a:effectLst/>
                          <a:latin typeface="+mn-lt"/>
                        </a:rPr>
                        <a:t> response and systemic acquired resistance </a:t>
                      </a:r>
                      <a:endParaRPr lang="en-US" sz="2400" b="1" dirty="0">
                        <a:solidFill>
                          <a:schemeClr val="tx1"/>
                        </a:solidFill>
                        <a:effectLst/>
                        <a:latin typeface="+mn-lt"/>
                        <a:ea typeface="Calibri"/>
                        <a:cs typeface="Times New Roman"/>
                      </a:endParaRPr>
                    </a:p>
                  </a:txBody>
                  <a:tcPr marL="68580" marR="68580" marT="0" marB="0"/>
                </a:tc>
                <a:tc>
                  <a:txBody>
                    <a:bodyPr/>
                    <a:lstStyle/>
                    <a:p>
                      <a:pPr marL="0" marR="0">
                        <a:lnSpc>
                          <a:spcPct val="115000"/>
                        </a:lnSpc>
                        <a:spcBef>
                          <a:spcPts val="0"/>
                        </a:spcBef>
                        <a:spcAft>
                          <a:spcPts val="0"/>
                        </a:spcAft>
                      </a:pPr>
                      <a:r>
                        <a:rPr lang="en-US" sz="2400" b="1" kern="1200" dirty="0" smtClean="0">
                          <a:solidFill>
                            <a:schemeClr val="tx1"/>
                          </a:solidFill>
                          <a:effectLst/>
                          <a:latin typeface="+mn-lt"/>
                        </a:rPr>
                        <a:t>Prevent</a:t>
                      </a:r>
                      <a:r>
                        <a:rPr lang="en-US" sz="2400" b="1" kern="1200" baseline="0" dirty="0" smtClean="0">
                          <a:solidFill>
                            <a:schemeClr val="tx1"/>
                          </a:solidFill>
                          <a:effectLst/>
                          <a:latin typeface="+mn-lt"/>
                        </a:rPr>
                        <a:t> spread of pathogen to healthy </a:t>
                      </a:r>
                      <a:r>
                        <a:rPr lang="en-US" sz="2400" b="1" kern="1200" baseline="0" dirty="0" smtClean="0">
                          <a:solidFill>
                            <a:schemeClr val="tx1"/>
                          </a:solidFill>
                          <a:effectLst/>
                          <a:latin typeface="+mn-lt"/>
                        </a:rPr>
                        <a:t>tissues, activate </a:t>
                      </a:r>
                      <a:r>
                        <a:rPr lang="en-US" sz="2400" b="1" kern="1200" baseline="0" dirty="0" smtClean="0">
                          <a:solidFill>
                            <a:schemeClr val="tx1"/>
                          </a:solidFill>
                          <a:effectLst/>
                          <a:latin typeface="+mn-lt"/>
                        </a:rPr>
                        <a:t>defense responses throughout the plant</a:t>
                      </a:r>
                      <a:endParaRPr lang="en-US" sz="2400" b="1" dirty="0">
                        <a:solidFill>
                          <a:schemeClr val="tx1"/>
                        </a:solidFill>
                        <a:effectLst/>
                        <a:latin typeface="+mn-lt"/>
                        <a:ea typeface="Calibri"/>
                        <a:cs typeface="Times New Roman"/>
                      </a:endParaRPr>
                    </a:p>
                  </a:txBody>
                  <a:tcPr marL="68580" marR="68580" marT="0" marB="0"/>
                </a:tc>
              </a:tr>
            </a:tbl>
          </a:graphicData>
        </a:graphic>
      </p:graphicFrame>
    </p:spTree>
    <p:extLst>
      <p:ext uri="{BB962C8B-B14F-4D97-AF65-F5344CB8AC3E}">
        <p14:creationId xmlns:p14="http://schemas.microsoft.com/office/powerpoint/2010/main" val="236408872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319902" y="516192"/>
            <a:ext cx="6366898" cy="60320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 name="Title 1"/>
          <p:cNvSpPr>
            <a:spLocks noGrp="1"/>
          </p:cNvSpPr>
          <p:nvPr>
            <p:ph type="title"/>
          </p:nvPr>
        </p:nvSpPr>
        <p:spPr>
          <a:xfrm>
            <a:off x="265471" y="516192"/>
            <a:ext cx="3421626" cy="1143000"/>
          </a:xfrm>
        </p:spPr>
        <p:txBody>
          <a:bodyPr>
            <a:noAutofit/>
          </a:bodyPr>
          <a:lstStyle/>
          <a:p>
            <a:r>
              <a:rPr lang="en-US" sz="3200" b="1" dirty="0">
                <a:solidFill>
                  <a:srgbClr val="C00000"/>
                </a:solidFill>
              </a:rPr>
              <a:t>H</a:t>
            </a:r>
            <a:r>
              <a:rPr lang="en-US" sz="3200" b="1" dirty="0" smtClean="0">
                <a:solidFill>
                  <a:srgbClr val="C00000"/>
                </a:solidFill>
              </a:rPr>
              <a:t>ypersensitivity </a:t>
            </a:r>
            <a:r>
              <a:rPr lang="en-US" sz="3200" b="1" dirty="0">
                <a:solidFill>
                  <a:srgbClr val="C00000"/>
                </a:solidFill>
              </a:rPr>
              <a:t>R</a:t>
            </a:r>
            <a:r>
              <a:rPr lang="en-US" sz="3200" b="1" dirty="0" smtClean="0">
                <a:solidFill>
                  <a:srgbClr val="C00000"/>
                </a:solidFill>
              </a:rPr>
              <a:t>esponse </a:t>
            </a:r>
            <a:r>
              <a:rPr lang="en-US" sz="3200" b="1" dirty="0">
                <a:solidFill>
                  <a:srgbClr val="C00000"/>
                </a:solidFill>
              </a:rPr>
              <a:t>and </a:t>
            </a:r>
            <a:r>
              <a:rPr lang="en-US" sz="3200" b="1" dirty="0" smtClean="0">
                <a:solidFill>
                  <a:srgbClr val="C00000"/>
                </a:solidFill>
              </a:rPr>
              <a:t>Systemic </a:t>
            </a:r>
            <a:r>
              <a:rPr lang="en-US" sz="3200" b="1" dirty="0">
                <a:solidFill>
                  <a:srgbClr val="C00000"/>
                </a:solidFill>
              </a:rPr>
              <a:t>A</a:t>
            </a:r>
            <a:r>
              <a:rPr lang="en-US" sz="3200" b="1" dirty="0" smtClean="0">
                <a:solidFill>
                  <a:srgbClr val="C00000"/>
                </a:solidFill>
              </a:rPr>
              <a:t>cquired </a:t>
            </a:r>
            <a:r>
              <a:rPr lang="en-US" sz="3200" b="1" dirty="0">
                <a:solidFill>
                  <a:srgbClr val="C00000"/>
                </a:solidFill>
              </a:rPr>
              <a:t>R</a:t>
            </a:r>
            <a:r>
              <a:rPr lang="en-US" sz="3200" b="1" dirty="0" smtClean="0">
                <a:solidFill>
                  <a:srgbClr val="C00000"/>
                </a:solidFill>
              </a:rPr>
              <a:t>esistance </a:t>
            </a:r>
            <a:endParaRPr lang="en-US" sz="3200" b="1" dirty="0">
              <a:solidFill>
                <a:srgbClr val="C00000"/>
              </a:solidFill>
            </a:endParaRPr>
          </a:p>
        </p:txBody>
      </p:sp>
    </p:spTree>
    <p:extLst>
      <p:ext uri="{BB962C8B-B14F-4D97-AF65-F5344CB8AC3E}">
        <p14:creationId xmlns:p14="http://schemas.microsoft.com/office/powerpoint/2010/main" val="63599137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Long Free Response </a:t>
            </a:r>
            <a:br>
              <a:rPr lang="en-US" sz="3600" b="1" dirty="0" smtClean="0"/>
            </a:br>
            <a:endParaRPr lang="en-US" sz="2800" b="1" dirty="0">
              <a:solidFill>
                <a:srgbClr val="002060"/>
              </a:solidFill>
            </a:endParaRPr>
          </a:p>
        </p:txBody>
      </p:sp>
      <p:sp>
        <p:nvSpPr>
          <p:cNvPr id="3" name="Content Placeholder 2"/>
          <p:cNvSpPr>
            <a:spLocks noGrp="1"/>
          </p:cNvSpPr>
          <p:nvPr>
            <p:ph idx="1"/>
          </p:nvPr>
        </p:nvSpPr>
        <p:spPr/>
        <p:txBody>
          <a:bodyPr>
            <a:normAutofit/>
          </a:bodyPr>
          <a:lstStyle/>
          <a:p>
            <a:pPr marL="0" indent="0" algn="ctr">
              <a:buNone/>
            </a:pPr>
            <a:r>
              <a:rPr lang="en-US" sz="2800" dirty="0" smtClean="0"/>
              <a:t>Please see the rubric in the separate folder.</a:t>
            </a:r>
            <a:endParaRPr lang="en-US" sz="2800" dirty="0"/>
          </a:p>
        </p:txBody>
      </p:sp>
    </p:spTree>
    <p:extLst>
      <p:ext uri="{BB962C8B-B14F-4D97-AF65-F5344CB8AC3E}">
        <p14:creationId xmlns:p14="http://schemas.microsoft.com/office/powerpoint/2010/main" val="37187134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4" name="Picture 4" descr="http://api.ning.com/files/XnWrGSFN4hM4iAAytPkt9Y6AC16bo-NHNsk8o2ulw4ZvOi8rrdIVOoPuXu6NUMk0MoRSyTg3THa6WjPCVVZSMDaWg9wO--Or/snakeinfrared.jpe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7842" y="2187531"/>
            <a:ext cx="3119150" cy="2326509"/>
          </a:xfrm>
          <a:prstGeom prst="rect">
            <a:avLst/>
          </a:prstGeom>
          <a:noFill/>
          <a:extLst>
            <a:ext uri="{909E8E84-426E-40DD-AFC4-6F175D3DCCD1}">
              <a14:hiddenFill xmlns:a14="http://schemas.microsoft.com/office/drawing/2010/main">
                <a:solidFill>
                  <a:srgbClr val="FFFFFF"/>
                </a:solidFill>
              </a14:hiddenFill>
            </a:ext>
          </a:extLst>
        </p:spPr>
      </p:pic>
      <p:pic>
        <p:nvPicPr>
          <p:cNvPr id="40972" name="Picture 12" descr="http://webvision.med.utah.edu/imageswv/Sagschem.jpe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4253925"/>
            <a:ext cx="4721768" cy="3121830"/>
          </a:xfrm>
          <a:prstGeom prst="rect">
            <a:avLst/>
          </a:prstGeom>
          <a:noFill/>
          <a:extLst>
            <a:ext uri="{909E8E84-426E-40DD-AFC4-6F175D3DCCD1}">
              <a14:hiddenFill xmlns:a14="http://schemas.microsoft.com/office/drawing/2010/main">
                <a:solidFill>
                  <a:srgbClr val="FFFFFF"/>
                </a:solidFill>
              </a14:hiddenFill>
            </a:ext>
          </a:extLst>
        </p:spPr>
      </p:pic>
      <p:pic>
        <p:nvPicPr>
          <p:cNvPr id="40968" name="Picture 8" descr="http://bio1903.nicerweb.com/Locked/src/Locked/media/ch50/50_04InsectChemoreceptor-L.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16992" y="877208"/>
            <a:ext cx="3176701" cy="335897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57200" y="-171942"/>
            <a:ext cx="8570890" cy="1143000"/>
          </a:xfrm>
        </p:spPr>
        <p:txBody>
          <a:bodyPr>
            <a:normAutofit/>
          </a:bodyPr>
          <a:lstStyle/>
          <a:p>
            <a:r>
              <a:rPr lang="en-US" sz="2800" b="1" dirty="0" smtClean="0">
                <a:solidFill>
                  <a:srgbClr val="C00000"/>
                </a:solidFill>
              </a:rPr>
              <a:t>Various types of receptors have evolved to detect signals</a:t>
            </a:r>
            <a:endParaRPr lang="en-US" sz="2800" b="1" dirty="0">
              <a:solidFill>
                <a:srgbClr val="C00000"/>
              </a:solidFill>
            </a:endParaRPr>
          </a:p>
        </p:txBody>
      </p:sp>
      <p:pic>
        <p:nvPicPr>
          <p:cNvPr id="40962" name="Picture 2" descr="http://www.pbs.org/wgbh/nova/sharks/world/images/diagramkey.gi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4682" y="703106"/>
            <a:ext cx="3714036" cy="141153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14682" y="1787421"/>
            <a:ext cx="2483160" cy="400110"/>
          </a:xfrm>
          <a:prstGeom prst="rect">
            <a:avLst/>
          </a:prstGeom>
          <a:noFill/>
        </p:spPr>
        <p:txBody>
          <a:bodyPr wrap="square" rtlCol="0">
            <a:spAutoFit/>
          </a:bodyPr>
          <a:lstStyle/>
          <a:p>
            <a:r>
              <a:rPr lang="en-US" sz="2000" b="1" dirty="0" smtClean="0">
                <a:solidFill>
                  <a:srgbClr val="FFC000"/>
                </a:solidFill>
              </a:rPr>
              <a:t>Electroreceptors</a:t>
            </a:r>
            <a:endParaRPr lang="en-US" sz="2000" b="1" dirty="0">
              <a:solidFill>
                <a:srgbClr val="FFC000"/>
              </a:solidFill>
            </a:endParaRPr>
          </a:p>
        </p:txBody>
      </p:sp>
      <p:sp>
        <p:nvSpPr>
          <p:cNvPr id="5" name="TextBox 4"/>
          <p:cNvSpPr txBox="1"/>
          <p:nvPr/>
        </p:nvSpPr>
        <p:spPr>
          <a:xfrm>
            <a:off x="5916992" y="2473800"/>
            <a:ext cx="1957589" cy="400110"/>
          </a:xfrm>
          <a:prstGeom prst="rect">
            <a:avLst/>
          </a:prstGeom>
          <a:noFill/>
        </p:spPr>
        <p:txBody>
          <a:bodyPr wrap="square" rtlCol="0">
            <a:spAutoFit/>
          </a:bodyPr>
          <a:lstStyle/>
          <a:p>
            <a:r>
              <a:rPr lang="en-US" sz="2000" b="1" dirty="0" smtClean="0"/>
              <a:t>Chemoreceptors</a:t>
            </a:r>
            <a:endParaRPr lang="en-US" sz="2000" b="1" dirty="0"/>
          </a:p>
        </p:txBody>
      </p:sp>
      <p:sp>
        <p:nvSpPr>
          <p:cNvPr id="6" name="TextBox 5"/>
          <p:cNvSpPr txBox="1"/>
          <p:nvPr/>
        </p:nvSpPr>
        <p:spPr>
          <a:xfrm>
            <a:off x="2797842" y="2182536"/>
            <a:ext cx="2717442" cy="400110"/>
          </a:xfrm>
          <a:prstGeom prst="rect">
            <a:avLst/>
          </a:prstGeom>
          <a:noFill/>
        </p:spPr>
        <p:txBody>
          <a:bodyPr wrap="square" rtlCol="0">
            <a:spAutoFit/>
          </a:bodyPr>
          <a:lstStyle/>
          <a:p>
            <a:r>
              <a:rPr lang="en-US" sz="2000" b="1" dirty="0" smtClean="0">
                <a:solidFill>
                  <a:srgbClr val="FFC000"/>
                </a:solidFill>
              </a:rPr>
              <a:t>Infrared receptors</a:t>
            </a:r>
            <a:endParaRPr lang="en-US" sz="2000" b="1" dirty="0">
              <a:solidFill>
                <a:srgbClr val="FFC000"/>
              </a:solidFill>
            </a:endParaRPr>
          </a:p>
        </p:txBody>
      </p:sp>
      <p:pic>
        <p:nvPicPr>
          <p:cNvPr id="40970" name="Picture 10" descr="http://musictheoryisyourfriend.com/wp-content/uploads/2013/08/soundwave.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81525" y="4253925"/>
            <a:ext cx="3696129" cy="223985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5876122" y="6207617"/>
            <a:ext cx="2601532" cy="400110"/>
          </a:xfrm>
          <a:prstGeom prst="rect">
            <a:avLst/>
          </a:prstGeom>
          <a:noFill/>
        </p:spPr>
        <p:txBody>
          <a:bodyPr wrap="square" rtlCol="0">
            <a:spAutoFit/>
          </a:bodyPr>
          <a:lstStyle/>
          <a:p>
            <a:r>
              <a:rPr lang="en-US" sz="2000" b="1" dirty="0" smtClean="0">
                <a:solidFill>
                  <a:srgbClr val="C00000"/>
                </a:solidFill>
              </a:rPr>
              <a:t>Mechanoreceptors</a:t>
            </a:r>
            <a:endParaRPr lang="en-US" sz="2000" b="1" dirty="0">
              <a:solidFill>
                <a:srgbClr val="C00000"/>
              </a:solidFill>
            </a:endParaRPr>
          </a:p>
        </p:txBody>
      </p:sp>
      <p:sp>
        <p:nvSpPr>
          <p:cNvPr id="8" name="TextBox 7"/>
          <p:cNvSpPr txBox="1"/>
          <p:nvPr/>
        </p:nvSpPr>
        <p:spPr>
          <a:xfrm>
            <a:off x="2491821" y="6488668"/>
            <a:ext cx="2002905" cy="400110"/>
          </a:xfrm>
          <a:prstGeom prst="rect">
            <a:avLst/>
          </a:prstGeom>
          <a:noFill/>
        </p:spPr>
        <p:txBody>
          <a:bodyPr wrap="square" rtlCol="0">
            <a:spAutoFit/>
          </a:bodyPr>
          <a:lstStyle/>
          <a:p>
            <a:r>
              <a:rPr lang="en-US" sz="2000" b="1" dirty="0" smtClean="0">
                <a:solidFill>
                  <a:srgbClr val="C00000"/>
                </a:solidFill>
              </a:rPr>
              <a:t>Photoreceptors</a:t>
            </a:r>
            <a:endParaRPr lang="en-US" sz="2000" b="1" dirty="0">
              <a:solidFill>
                <a:srgbClr val="C00000"/>
              </a:solidFill>
            </a:endParaRPr>
          </a:p>
        </p:txBody>
      </p:sp>
      <p:pic>
        <p:nvPicPr>
          <p:cNvPr id="40974" name="Picture 14" descr="http://www.hometrainingtools.com/media/images/art/SkinLayers.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2596575"/>
            <a:ext cx="2171700" cy="165735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314682" y="2382591"/>
            <a:ext cx="2046202" cy="400110"/>
          </a:xfrm>
          <a:prstGeom prst="rect">
            <a:avLst/>
          </a:prstGeom>
          <a:noFill/>
        </p:spPr>
        <p:txBody>
          <a:bodyPr wrap="square" rtlCol="0">
            <a:spAutoFit/>
          </a:bodyPr>
          <a:lstStyle/>
          <a:p>
            <a:r>
              <a:rPr lang="en-US" sz="2000" b="1" dirty="0" err="1" smtClean="0">
                <a:solidFill>
                  <a:srgbClr val="C00000"/>
                </a:solidFill>
              </a:rPr>
              <a:t>Thermoreceptors</a:t>
            </a:r>
            <a:endParaRPr lang="en-US" sz="2000" b="1" dirty="0">
              <a:solidFill>
                <a:srgbClr val="C00000"/>
              </a:solidFill>
            </a:endParaRPr>
          </a:p>
        </p:txBody>
      </p:sp>
    </p:spTree>
    <p:extLst>
      <p:ext uri="{BB962C8B-B14F-4D97-AF65-F5344CB8AC3E}">
        <p14:creationId xmlns:p14="http://schemas.microsoft.com/office/powerpoint/2010/main" val="30178036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www.quia.com/files/quia/users/napham/BIO_100/Ch_35_Nervous_System/Neuron"/>
          <p:cNvPicPr/>
          <p:nvPr/>
        </p:nvPicPr>
        <p:blipFill>
          <a:blip r:embed="rId3">
            <a:extLst>
              <a:ext uri="{28A0092B-C50C-407E-A947-70E740481C1C}">
                <a14:useLocalDpi xmlns:a14="http://schemas.microsoft.com/office/drawing/2010/main" val="0"/>
              </a:ext>
            </a:extLst>
          </a:blip>
          <a:srcRect/>
          <a:stretch>
            <a:fillRect/>
          </a:stretch>
        </p:blipFill>
        <p:spPr bwMode="auto">
          <a:xfrm>
            <a:off x="7289441" y="207982"/>
            <a:ext cx="1764406" cy="2784433"/>
          </a:xfrm>
          <a:prstGeom prst="rect">
            <a:avLst/>
          </a:prstGeom>
          <a:noFill/>
          <a:ln>
            <a:noFill/>
          </a:ln>
        </p:spPr>
      </p:pic>
      <p:pic>
        <p:nvPicPr>
          <p:cNvPr id="5" name="Picture 2" descr="D:\Chapter_48\B_Jpeg_Images\48_Labeled_Images\48_04-NeuronStructure-L.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918952"/>
            <a:ext cx="7510350" cy="4939047"/>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normAutofit/>
          </a:bodyPr>
          <a:lstStyle/>
          <a:p>
            <a:r>
              <a:rPr lang="en-US" sz="3600" b="1" dirty="0" smtClean="0"/>
              <a:t>Question 2</a:t>
            </a:r>
            <a:endParaRPr lang="en-US" sz="3600" b="1" dirty="0"/>
          </a:p>
        </p:txBody>
      </p:sp>
      <p:sp>
        <p:nvSpPr>
          <p:cNvPr id="3" name="Content Placeholder 2"/>
          <p:cNvSpPr>
            <a:spLocks noGrp="1"/>
          </p:cNvSpPr>
          <p:nvPr>
            <p:ph idx="1"/>
          </p:nvPr>
        </p:nvSpPr>
        <p:spPr>
          <a:xfrm>
            <a:off x="4417452" y="1600198"/>
            <a:ext cx="3419341" cy="4525963"/>
          </a:xfrm>
        </p:spPr>
        <p:txBody>
          <a:bodyPr>
            <a:normAutofit/>
          </a:bodyPr>
          <a:lstStyle/>
          <a:p>
            <a:pPr marL="0" indent="0" algn="ctr">
              <a:buNone/>
            </a:pPr>
            <a:r>
              <a:rPr lang="en-US" sz="9600" dirty="0">
                <a:solidFill>
                  <a:srgbClr val="C00000"/>
                </a:solidFill>
              </a:rPr>
              <a:t>d</a:t>
            </a:r>
            <a:endParaRPr lang="en-US" sz="4000" dirty="0" smtClean="0">
              <a:solidFill>
                <a:srgbClr val="C00000"/>
              </a:solidFill>
            </a:endParaRPr>
          </a:p>
          <a:p>
            <a:pPr marL="0" indent="0" algn="ctr">
              <a:buNone/>
            </a:pPr>
            <a:r>
              <a:rPr lang="en-US" sz="3600" b="1" dirty="0" smtClean="0">
                <a:solidFill>
                  <a:srgbClr val="002060"/>
                </a:solidFill>
              </a:rPr>
              <a:t>Clue: myelin</a:t>
            </a:r>
            <a:endParaRPr lang="en-US" sz="9600" dirty="0">
              <a:solidFill>
                <a:srgbClr val="FF0000"/>
              </a:solidFill>
            </a:endParaRPr>
          </a:p>
        </p:txBody>
      </p:sp>
    </p:spTree>
    <p:extLst>
      <p:ext uri="{BB962C8B-B14F-4D97-AF65-F5344CB8AC3E}">
        <p14:creationId xmlns:p14="http://schemas.microsoft.com/office/powerpoint/2010/main" val="191918396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6062" y="805505"/>
            <a:ext cx="8332631" cy="1143000"/>
          </a:xfrm>
        </p:spPr>
        <p:txBody>
          <a:bodyPr>
            <a:normAutofit fontScale="90000"/>
          </a:bodyPr>
          <a:lstStyle/>
          <a:p>
            <a:pPr lvl="0"/>
            <a:r>
              <a:rPr lang="en-US" sz="3100" b="1" dirty="0">
                <a:solidFill>
                  <a:srgbClr val="C00000"/>
                </a:solidFill>
              </a:rPr>
              <a:t>Schwann </a:t>
            </a:r>
            <a:r>
              <a:rPr lang="en-US" sz="3100" b="1" dirty="0" smtClean="0">
                <a:solidFill>
                  <a:srgbClr val="C00000"/>
                </a:solidFill>
              </a:rPr>
              <a:t>cells are </a:t>
            </a:r>
            <a:r>
              <a:rPr lang="en-US" sz="3100" b="1" dirty="0">
                <a:solidFill>
                  <a:srgbClr val="C00000"/>
                </a:solidFill>
              </a:rPr>
              <a:t>separated by gaps of unsheathed axon over which the impulse </a:t>
            </a:r>
            <a:r>
              <a:rPr lang="en-US" sz="3100" b="1" dirty="0" smtClean="0">
                <a:solidFill>
                  <a:srgbClr val="C00000"/>
                </a:solidFill>
              </a:rPr>
              <a:t>travels</a:t>
            </a:r>
            <a:r>
              <a:rPr lang="en-US" dirty="0"/>
              <a:t/>
            </a:r>
            <a:br>
              <a:rPr lang="en-US" dirty="0"/>
            </a:br>
            <a:endParaRPr lang="en-US" dirty="0"/>
          </a:p>
        </p:txBody>
      </p:sp>
      <p:pic>
        <p:nvPicPr>
          <p:cNvPr id="8194" name="Picture 2" descr="D:\Chapter_48\B_Jpeg_Images\48_Labeled_Images\48_13SaltatoryConduction-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8704" y="2058817"/>
            <a:ext cx="8546592" cy="38221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306488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3</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b</a:t>
            </a:r>
            <a:endParaRPr lang="en-US" sz="4000" dirty="0" smtClean="0">
              <a:solidFill>
                <a:srgbClr val="C00000"/>
              </a:solidFill>
            </a:endParaRPr>
          </a:p>
          <a:p>
            <a:pPr marL="0" indent="0" algn="ctr">
              <a:buNone/>
            </a:pPr>
            <a:r>
              <a:rPr lang="en-US" sz="4000" b="1" dirty="0" smtClean="0">
                <a:solidFill>
                  <a:srgbClr val="002060"/>
                </a:solidFill>
              </a:rPr>
              <a:t>Clue: adding positive charge</a:t>
            </a:r>
            <a:endParaRPr lang="en-US" sz="9600" b="1" dirty="0">
              <a:solidFill>
                <a:srgbClr val="002060"/>
              </a:solidFill>
            </a:endParaRPr>
          </a:p>
        </p:txBody>
      </p:sp>
      <p:pic>
        <p:nvPicPr>
          <p:cNvPr id="4" name="Picture 3" descr="http://apbrwww5.apsu.edu/thompsonj/anatomy%20&amp;%20physiology/2010/2010%20exam%20reviews/exam%203%20review/11-08_RestMemPoten.jpg"/>
          <p:cNvPicPr/>
          <p:nvPr/>
        </p:nvPicPr>
        <p:blipFill>
          <a:blip r:embed="rId3">
            <a:extLst>
              <a:ext uri="{28A0092B-C50C-407E-A947-70E740481C1C}">
                <a14:useLocalDpi xmlns:a14="http://schemas.microsoft.com/office/drawing/2010/main" val="0"/>
              </a:ext>
            </a:extLst>
          </a:blip>
          <a:srcRect/>
          <a:stretch>
            <a:fillRect/>
          </a:stretch>
        </p:blipFill>
        <p:spPr bwMode="auto">
          <a:xfrm>
            <a:off x="1332964" y="3812145"/>
            <a:ext cx="7353836" cy="3296993"/>
          </a:xfrm>
          <a:prstGeom prst="rect">
            <a:avLst/>
          </a:prstGeom>
          <a:noFill/>
          <a:ln>
            <a:noFill/>
          </a:ln>
        </p:spPr>
      </p:pic>
    </p:spTree>
    <p:extLst>
      <p:ext uri="{BB962C8B-B14F-4D97-AF65-F5344CB8AC3E}">
        <p14:creationId xmlns:p14="http://schemas.microsoft.com/office/powerpoint/2010/main" val="321116637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4</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c</a:t>
            </a:r>
            <a:endParaRPr lang="en-US" sz="4000" dirty="0" smtClean="0">
              <a:solidFill>
                <a:srgbClr val="C00000"/>
              </a:solidFill>
            </a:endParaRPr>
          </a:p>
          <a:p>
            <a:pPr marL="0" indent="0" algn="ctr">
              <a:buNone/>
            </a:pPr>
            <a:r>
              <a:rPr lang="en-US" sz="4000" b="1" dirty="0" smtClean="0">
                <a:solidFill>
                  <a:srgbClr val="002060"/>
                </a:solidFill>
              </a:rPr>
              <a:t>Clue: find </a:t>
            </a:r>
            <a:r>
              <a:rPr lang="en-US" sz="4000" b="1" smtClean="0">
                <a:solidFill>
                  <a:srgbClr val="002060"/>
                </a:solidFill>
              </a:rPr>
              <a:t>resting, depolarization </a:t>
            </a:r>
            <a:r>
              <a:rPr lang="en-US" sz="4000" b="1" dirty="0" smtClean="0">
                <a:solidFill>
                  <a:srgbClr val="002060"/>
                </a:solidFill>
              </a:rPr>
              <a:t>and repolarization</a:t>
            </a:r>
            <a:endParaRPr lang="en-US" sz="9600" b="1" dirty="0">
              <a:solidFill>
                <a:srgbClr val="002060"/>
              </a:solidFill>
            </a:endParaRPr>
          </a:p>
        </p:txBody>
      </p:sp>
    </p:spTree>
    <p:extLst>
      <p:ext uri="{BB962C8B-B14F-4D97-AF65-F5344CB8AC3E}">
        <p14:creationId xmlns:p14="http://schemas.microsoft.com/office/powerpoint/2010/main" val="249108353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80327" y="466050"/>
            <a:ext cx="5293216" cy="807187"/>
          </a:xfrm>
        </p:spPr>
        <p:txBody>
          <a:bodyPr>
            <a:noAutofit/>
          </a:bodyPr>
          <a:lstStyle/>
          <a:p>
            <a:r>
              <a:rPr lang="en-US" sz="3200" b="1" dirty="0" smtClean="0">
                <a:solidFill>
                  <a:srgbClr val="C00000"/>
                </a:solidFill>
              </a:rPr>
              <a:t>Generation of </a:t>
            </a:r>
            <a:br>
              <a:rPr lang="en-US" sz="3200" b="1" dirty="0" smtClean="0">
                <a:solidFill>
                  <a:srgbClr val="C00000"/>
                </a:solidFill>
              </a:rPr>
            </a:br>
            <a:r>
              <a:rPr lang="en-US" sz="3200" b="1" dirty="0" smtClean="0">
                <a:solidFill>
                  <a:srgbClr val="C00000"/>
                </a:solidFill>
              </a:rPr>
              <a:t>Action Potential</a:t>
            </a:r>
            <a:endParaRPr lang="en-US" sz="3200" b="1" dirty="0">
              <a:solidFill>
                <a:srgbClr val="C00000"/>
              </a:solidFill>
            </a:endParaRPr>
          </a:p>
        </p:txBody>
      </p:sp>
      <p:pic>
        <p:nvPicPr>
          <p:cNvPr id="4" name="Content Placeholder 3" descr="C:\Users\Daniel\Pictures\original.jpg"/>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888642" y="466050"/>
            <a:ext cx="1419380" cy="1029821"/>
          </a:xfrm>
          <a:prstGeom prst="rect">
            <a:avLst/>
          </a:prstGeom>
          <a:noFill/>
          <a:ln>
            <a:noFill/>
          </a:ln>
        </p:spPr>
      </p:pic>
      <p:pic>
        <p:nvPicPr>
          <p:cNvPr id="5" name="Picture 4" descr="C:\Users\Daniel\Pictures\original - Copy (3).jpg"/>
          <p:cNvPicPr/>
          <p:nvPr/>
        </p:nvPicPr>
        <p:blipFill>
          <a:blip r:embed="rId4">
            <a:extLst>
              <a:ext uri="{28A0092B-C50C-407E-A947-70E740481C1C}">
                <a14:useLocalDpi xmlns:a14="http://schemas.microsoft.com/office/drawing/2010/main" val="0"/>
              </a:ext>
            </a:extLst>
          </a:blip>
          <a:srcRect/>
          <a:stretch>
            <a:fillRect/>
          </a:stretch>
        </p:blipFill>
        <p:spPr bwMode="auto">
          <a:xfrm>
            <a:off x="888642" y="1700010"/>
            <a:ext cx="3325917" cy="1965596"/>
          </a:xfrm>
          <a:prstGeom prst="rect">
            <a:avLst/>
          </a:prstGeom>
          <a:noFill/>
          <a:ln>
            <a:noFill/>
          </a:ln>
        </p:spPr>
      </p:pic>
      <p:pic>
        <p:nvPicPr>
          <p:cNvPr id="6" name="Picture 5"/>
          <p:cNvPicPr/>
          <p:nvPr/>
        </p:nvPicPr>
        <p:blipFill>
          <a:blip r:embed="rId5">
            <a:extLst>
              <a:ext uri="{28A0092B-C50C-407E-A947-70E740481C1C}">
                <a14:useLocalDpi xmlns:a14="http://schemas.microsoft.com/office/drawing/2010/main" val="0"/>
              </a:ext>
            </a:extLst>
          </a:blip>
          <a:srcRect/>
          <a:stretch>
            <a:fillRect/>
          </a:stretch>
        </p:blipFill>
        <p:spPr bwMode="auto">
          <a:xfrm>
            <a:off x="4790942" y="1700011"/>
            <a:ext cx="3515934" cy="1965596"/>
          </a:xfrm>
          <a:prstGeom prst="rect">
            <a:avLst/>
          </a:prstGeom>
          <a:noFill/>
          <a:ln>
            <a:noFill/>
          </a:ln>
        </p:spPr>
      </p:pic>
      <p:pic>
        <p:nvPicPr>
          <p:cNvPr id="7" name="Picture 6" descr="C:\Users\Daniel\Pictures\original - Copy (2).jpg"/>
          <p:cNvPicPr/>
          <p:nvPr/>
        </p:nvPicPr>
        <p:blipFill>
          <a:blip r:embed="rId6">
            <a:extLst>
              <a:ext uri="{28A0092B-C50C-407E-A947-70E740481C1C}">
                <a14:useLocalDpi xmlns:a14="http://schemas.microsoft.com/office/drawing/2010/main" val="0"/>
              </a:ext>
            </a:extLst>
          </a:blip>
          <a:srcRect/>
          <a:stretch>
            <a:fillRect/>
          </a:stretch>
        </p:blipFill>
        <p:spPr bwMode="auto">
          <a:xfrm>
            <a:off x="888642" y="3935782"/>
            <a:ext cx="3325917" cy="2014255"/>
          </a:xfrm>
          <a:prstGeom prst="rect">
            <a:avLst/>
          </a:prstGeom>
          <a:noFill/>
          <a:ln>
            <a:noFill/>
          </a:ln>
        </p:spPr>
      </p:pic>
      <p:pic>
        <p:nvPicPr>
          <p:cNvPr id="8" name="Picture 7" descr="C:\Users\Daniel\Pictures\original - Copy.jpg"/>
          <p:cNvPicPr/>
          <p:nvPr/>
        </p:nvPicPr>
        <p:blipFill>
          <a:blip r:embed="rId7">
            <a:extLst>
              <a:ext uri="{28A0092B-C50C-407E-A947-70E740481C1C}">
                <a14:useLocalDpi xmlns:a14="http://schemas.microsoft.com/office/drawing/2010/main" val="0"/>
              </a:ext>
            </a:extLst>
          </a:blip>
          <a:srcRect/>
          <a:stretch>
            <a:fillRect/>
          </a:stretch>
        </p:blipFill>
        <p:spPr bwMode="auto">
          <a:xfrm>
            <a:off x="4739425" y="3991149"/>
            <a:ext cx="3631912" cy="1903523"/>
          </a:xfrm>
          <a:prstGeom prst="rect">
            <a:avLst/>
          </a:prstGeom>
          <a:noFill/>
          <a:ln>
            <a:noFill/>
          </a:ln>
        </p:spPr>
      </p:pic>
      <p:sp>
        <p:nvSpPr>
          <p:cNvPr id="9" name="TextBox 8"/>
          <p:cNvSpPr txBox="1"/>
          <p:nvPr/>
        </p:nvSpPr>
        <p:spPr>
          <a:xfrm>
            <a:off x="3812147" y="3296275"/>
            <a:ext cx="373488" cy="369332"/>
          </a:xfrm>
          <a:prstGeom prst="rect">
            <a:avLst/>
          </a:prstGeom>
          <a:noFill/>
        </p:spPr>
        <p:txBody>
          <a:bodyPr wrap="square" rtlCol="0">
            <a:spAutoFit/>
          </a:bodyPr>
          <a:lstStyle/>
          <a:p>
            <a:r>
              <a:rPr lang="en-US" dirty="0" smtClean="0"/>
              <a:t>1.</a:t>
            </a:r>
            <a:endParaRPr lang="en-US" dirty="0"/>
          </a:p>
        </p:txBody>
      </p:sp>
      <p:sp>
        <p:nvSpPr>
          <p:cNvPr id="10" name="TextBox 9"/>
          <p:cNvSpPr txBox="1"/>
          <p:nvPr/>
        </p:nvSpPr>
        <p:spPr>
          <a:xfrm>
            <a:off x="7901397" y="3277090"/>
            <a:ext cx="373488" cy="369332"/>
          </a:xfrm>
          <a:prstGeom prst="rect">
            <a:avLst/>
          </a:prstGeom>
          <a:noFill/>
        </p:spPr>
        <p:txBody>
          <a:bodyPr wrap="square" rtlCol="0">
            <a:spAutoFit/>
          </a:bodyPr>
          <a:lstStyle/>
          <a:p>
            <a:r>
              <a:rPr lang="en-US" dirty="0"/>
              <a:t>2</a:t>
            </a:r>
            <a:r>
              <a:rPr lang="en-US" dirty="0" smtClean="0"/>
              <a:t>.</a:t>
            </a:r>
            <a:endParaRPr lang="en-US" dirty="0"/>
          </a:p>
        </p:txBody>
      </p:sp>
      <p:sp>
        <p:nvSpPr>
          <p:cNvPr id="11" name="TextBox 10"/>
          <p:cNvSpPr txBox="1"/>
          <p:nvPr/>
        </p:nvSpPr>
        <p:spPr>
          <a:xfrm>
            <a:off x="3818586" y="5580705"/>
            <a:ext cx="373488" cy="369332"/>
          </a:xfrm>
          <a:prstGeom prst="rect">
            <a:avLst/>
          </a:prstGeom>
          <a:noFill/>
        </p:spPr>
        <p:txBody>
          <a:bodyPr wrap="square" rtlCol="0">
            <a:spAutoFit/>
          </a:bodyPr>
          <a:lstStyle/>
          <a:p>
            <a:r>
              <a:rPr lang="en-US" dirty="0"/>
              <a:t>3</a:t>
            </a:r>
            <a:r>
              <a:rPr lang="en-US" dirty="0" smtClean="0"/>
              <a:t>.</a:t>
            </a:r>
            <a:endParaRPr lang="en-US" dirty="0"/>
          </a:p>
        </p:txBody>
      </p:sp>
      <p:sp>
        <p:nvSpPr>
          <p:cNvPr id="12" name="TextBox 11"/>
          <p:cNvSpPr txBox="1"/>
          <p:nvPr/>
        </p:nvSpPr>
        <p:spPr>
          <a:xfrm>
            <a:off x="7985040" y="5555251"/>
            <a:ext cx="373488" cy="369332"/>
          </a:xfrm>
          <a:prstGeom prst="rect">
            <a:avLst/>
          </a:prstGeom>
          <a:noFill/>
        </p:spPr>
        <p:txBody>
          <a:bodyPr wrap="square" rtlCol="0">
            <a:spAutoFit/>
          </a:bodyPr>
          <a:lstStyle/>
          <a:p>
            <a:r>
              <a:rPr lang="en-US" dirty="0"/>
              <a:t>4</a:t>
            </a:r>
            <a:r>
              <a:rPr lang="en-US" dirty="0" smtClean="0"/>
              <a:t>.</a:t>
            </a:r>
            <a:endParaRPr lang="en-US" dirty="0"/>
          </a:p>
        </p:txBody>
      </p:sp>
    </p:spTree>
    <p:extLst>
      <p:ext uri="{BB962C8B-B14F-4D97-AF65-F5344CB8AC3E}">
        <p14:creationId xmlns:p14="http://schemas.microsoft.com/office/powerpoint/2010/main" val="61825926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122" name="Picture 2" descr="D:\Chapter_48\B_Jpeg_Images\48_Labeled_Images\48_10ActionPotential_5-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846" y="0"/>
            <a:ext cx="9139910" cy="69674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274649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1325</TotalTime>
  <Words>1198</Words>
  <Application>Microsoft Office PowerPoint</Application>
  <PresentationFormat>On-screen Show (4:3)</PresentationFormat>
  <Paragraphs>152</Paragraphs>
  <Slides>26</Slides>
  <Notes>25</Notes>
  <HiddenSlides>1</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Office Theme</vt:lpstr>
      <vt:lpstr>Welcome to AP Biology Saturday Study Session </vt:lpstr>
      <vt:lpstr>Question 1</vt:lpstr>
      <vt:lpstr>Various types of receptors have evolved to detect signals</vt:lpstr>
      <vt:lpstr>Question 2</vt:lpstr>
      <vt:lpstr>Schwann cells are separated by gaps of unsheathed axon over which the impulse travels </vt:lpstr>
      <vt:lpstr>Question 3</vt:lpstr>
      <vt:lpstr>Question 4</vt:lpstr>
      <vt:lpstr>Generation of  Action Potential</vt:lpstr>
      <vt:lpstr>PowerPoint Presentation</vt:lpstr>
      <vt:lpstr>PowerPoint Presentation</vt:lpstr>
      <vt:lpstr>Question 5</vt:lpstr>
      <vt:lpstr>Transmission of information between neurons occurs across synapses</vt:lpstr>
      <vt:lpstr>Question 6</vt:lpstr>
      <vt:lpstr>PowerPoint Presentation</vt:lpstr>
      <vt:lpstr>Example of Non-specific Defenses: Phagocytosis</vt:lpstr>
      <vt:lpstr>Question 7</vt:lpstr>
      <vt:lpstr>PowerPoint Presentation</vt:lpstr>
      <vt:lpstr>PowerPoint Presentation</vt:lpstr>
      <vt:lpstr>PowerPoint Presentation</vt:lpstr>
      <vt:lpstr>Math Grid In 1</vt:lpstr>
      <vt:lpstr>Short Free Response 1 4 points possible</vt:lpstr>
      <vt:lpstr>Nervous system detects signals, transmits and integrates information and produces responses</vt:lpstr>
      <vt:lpstr>Reflex arcs produce fast responses due to no brain involvement</vt:lpstr>
      <vt:lpstr>Short Free Response 2 4 points possible</vt:lpstr>
      <vt:lpstr>Hypersensitivity Response and Systemic Acquired Resistance </vt:lpstr>
      <vt:lpstr>Long Free Response  </vt:lpstr>
    </vt:vector>
  </TitlesOfParts>
  <Company>A+ College Ready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Saturday Study Session 1</dc:title>
  <dc:creator>Robert Summers</dc:creator>
  <cp:lastModifiedBy>Daniel</cp:lastModifiedBy>
  <cp:revision>155</cp:revision>
  <dcterms:created xsi:type="dcterms:W3CDTF">2013-01-02T18:47:43Z</dcterms:created>
  <dcterms:modified xsi:type="dcterms:W3CDTF">2015-01-01T03:40:08Z</dcterms:modified>
</cp:coreProperties>
</file>